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p:scale>
          <a:sx n="100" d="100"/>
          <a:sy n="100" d="100"/>
        </p:scale>
        <p:origin x="165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2.png"/><Relationship Id="rId7" Type="http://schemas.openxmlformats.org/officeDocument/2006/relationships/image" Target="https://qr.quel.jp/tmp/a522df6578971b176d6ea4d0392a1581a9d568cd.png" TargetMode="External"/><Relationship Id="rId12" Type="http://schemas.openxmlformats.org/officeDocument/2006/relationships/image" Target="../media/image10.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5.jpeg"/><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3.png"/><Relationship Id="rId4" Type="http://schemas.openxmlformats.org/officeDocument/2006/relationships/image" Target="../media/image16.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F458EC7-78F2-C2E6-EBE6-F01DFD44C15E}"/>
              </a:ext>
            </a:extLst>
          </p:cNvPr>
          <p:cNvGrpSpPr/>
          <p:nvPr/>
        </p:nvGrpSpPr>
        <p:grpSpPr>
          <a:xfrm>
            <a:off x="0" y="0"/>
            <a:ext cx="7559675" cy="2349862"/>
            <a:chOff x="0" y="0"/>
            <a:chExt cx="7559675" cy="2349862"/>
          </a:xfrm>
        </p:grpSpPr>
        <p:grpSp>
          <p:nvGrpSpPr>
            <p:cNvPr id="4" name="グループ化 3">
              <a:extLst>
                <a:ext uri="{FF2B5EF4-FFF2-40B4-BE49-F238E27FC236}">
                  <a16:creationId xmlns:a16="http://schemas.microsoft.com/office/drawing/2014/main" id="{F43CD63F-562C-FE60-33EF-7A68EF483C19}"/>
                </a:ext>
              </a:extLst>
            </p:cNvPr>
            <p:cNvGrpSpPr/>
            <p:nvPr/>
          </p:nvGrpSpPr>
          <p:grpSpPr>
            <a:xfrm>
              <a:off x="0" y="0"/>
              <a:ext cx="7559675" cy="2335822"/>
              <a:chOff x="-163" y="0"/>
              <a:chExt cx="7559675" cy="2335822"/>
            </a:xfrm>
            <a:gradFill flip="none" rotWithShape="1">
              <a:gsLst>
                <a:gs pos="42000">
                  <a:schemeClr val="tx1"/>
                </a:gs>
                <a:gs pos="72000">
                  <a:schemeClr val="accent1">
                    <a:lumMod val="45000"/>
                    <a:lumOff val="55000"/>
                  </a:schemeClr>
                </a:gs>
                <a:gs pos="83000">
                  <a:schemeClr val="accent1">
                    <a:lumMod val="45000"/>
                    <a:lumOff val="55000"/>
                  </a:schemeClr>
                </a:gs>
                <a:gs pos="94000">
                  <a:schemeClr val="accent1">
                    <a:lumMod val="30000"/>
                    <a:lumOff val="70000"/>
                  </a:schemeClr>
                </a:gs>
              </a:gsLst>
              <a:lin ang="0" scaled="1"/>
              <a:tileRect/>
            </a:gradFill>
          </p:grpSpPr>
          <p:sp>
            <p:nvSpPr>
              <p:cNvPr id="44" name="正方形/長方形 43">
                <a:extLst>
                  <a:ext uri="{FF2B5EF4-FFF2-40B4-BE49-F238E27FC236}">
                    <a16:creationId xmlns:a16="http://schemas.microsoft.com/office/drawing/2014/main" id="{52AB1927-8853-FE8C-7DA7-90FAA610B141}"/>
                  </a:ext>
                </a:extLst>
              </p:cNvPr>
              <p:cNvSpPr/>
              <p:nvPr/>
            </p:nvSpPr>
            <p:spPr>
              <a:xfrm>
                <a:off x="-163" y="0"/>
                <a:ext cx="7559675" cy="2335822"/>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374BCD8-5A02-8E6D-59A5-0248E4936B45}"/>
                  </a:ext>
                </a:extLst>
              </p:cNvPr>
              <p:cNvSpPr/>
              <p:nvPr/>
            </p:nvSpPr>
            <p:spPr>
              <a:xfrm>
                <a:off x="0" y="0"/>
                <a:ext cx="3594200" cy="397683"/>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B3128E7A-2B4B-2CD5-7CE5-2C6532B72232}"/>
                  </a:ext>
                </a:extLst>
              </p:cNvPr>
              <p:cNvGrpSpPr/>
              <p:nvPr/>
            </p:nvGrpSpPr>
            <p:grpSpPr>
              <a:xfrm>
                <a:off x="139790" y="250876"/>
                <a:ext cx="3194743" cy="1916061"/>
                <a:chOff x="-4546561" y="1010953"/>
                <a:chExt cx="3194743" cy="1916061"/>
              </a:xfrm>
              <a:grpFill/>
            </p:grpSpPr>
            <p:cxnSp>
              <p:nvCxnSpPr>
                <p:cNvPr id="47" name="直線コネクタ 46">
                  <a:extLst>
                    <a:ext uri="{FF2B5EF4-FFF2-40B4-BE49-F238E27FC236}">
                      <a16:creationId xmlns:a16="http://schemas.microsoft.com/office/drawing/2014/main" id="{7B3797C8-C700-E9F0-F28B-80983EE7DAD4}"/>
                    </a:ext>
                  </a:extLst>
                </p:cNvPr>
                <p:cNvCxnSpPr/>
                <p:nvPr/>
              </p:nvCxnSpPr>
              <p:spPr>
                <a:xfrm>
                  <a:off x="-4413412" y="2335822"/>
                  <a:ext cx="2641600" cy="0"/>
                </a:xfrm>
                <a:prstGeom prst="line">
                  <a:avLst/>
                </a:prstGeom>
                <a:grpFill/>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4BAED6CB-B2DF-E4E3-498E-792A615BFDB8}"/>
                    </a:ext>
                  </a:extLst>
                </p:cNvPr>
                <p:cNvGrpSpPr/>
                <p:nvPr/>
              </p:nvGrpSpPr>
              <p:grpSpPr>
                <a:xfrm>
                  <a:off x="-4546561" y="1010953"/>
                  <a:ext cx="3194743" cy="1916061"/>
                  <a:chOff x="92971" y="104906"/>
                  <a:chExt cx="3194743" cy="1916061"/>
                </a:xfrm>
                <a:grpFill/>
              </p:grpSpPr>
              <p:sp>
                <p:nvSpPr>
                  <p:cNvPr id="49" name="テキスト ボックス 48">
                    <a:extLst>
                      <a:ext uri="{FF2B5EF4-FFF2-40B4-BE49-F238E27FC236}">
                        <a16:creationId xmlns:a16="http://schemas.microsoft.com/office/drawing/2014/main" id="{9BA94CF7-9BE6-DD75-2B17-1FE91CB9CA70}"/>
                      </a:ext>
                    </a:extLst>
                  </p:cNvPr>
                  <p:cNvSpPr txBox="1"/>
                  <p:nvPr/>
                </p:nvSpPr>
                <p:spPr>
                  <a:xfrm>
                    <a:off x="403243" y="1497747"/>
                    <a:ext cx="2884471" cy="523220"/>
                  </a:xfrm>
                  <a:prstGeom prst="rect">
                    <a:avLst/>
                  </a:prstGeom>
                  <a:grp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50" name="テキスト ボックス 49">
                    <a:extLst>
                      <a:ext uri="{FF2B5EF4-FFF2-40B4-BE49-F238E27FC236}">
                        <a16:creationId xmlns:a16="http://schemas.microsoft.com/office/drawing/2014/main" id="{B2A8FED9-69CF-774C-B55B-8A46D457A98F}"/>
                      </a:ext>
                    </a:extLst>
                  </p:cNvPr>
                  <p:cNvSpPr txBox="1"/>
                  <p:nvPr/>
                </p:nvSpPr>
                <p:spPr>
                  <a:xfrm>
                    <a:off x="92971" y="1528525"/>
                    <a:ext cx="266299" cy="461665"/>
                  </a:xfrm>
                  <a:prstGeom prst="rect">
                    <a:avLst/>
                  </a:prstGeom>
                  <a:grp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51" name="Picture 3">
                    <a:extLst>
                      <a:ext uri="{FF2B5EF4-FFF2-40B4-BE49-F238E27FC236}">
                        <a16:creationId xmlns:a16="http://schemas.microsoft.com/office/drawing/2014/main" id="{818197B8-6115-400A-D0B2-27FDFDA84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0" name="図 39">
              <a:extLst>
                <a:ext uri="{FF2B5EF4-FFF2-40B4-BE49-F238E27FC236}">
                  <a16:creationId xmlns:a16="http://schemas.microsoft.com/office/drawing/2014/main" id="{B8536446-0401-1753-3699-0673E0163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051" y="370793"/>
              <a:ext cx="3963744" cy="1979069"/>
            </a:xfrm>
            <a:prstGeom prst="rect">
              <a:avLst/>
            </a:prstGeom>
            <a:noFill/>
            <a:ln>
              <a:noFill/>
            </a:ln>
          </p:spPr>
        </p:pic>
        <p:grpSp>
          <p:nvGrpSpPr>
            <p:cNvPr id="41" name="グループ化 40">
              <a:extLst>
                <a:ext uri="{FF2B5EF4-FFF2-40B4-BE49-F238E27FC236}">
                  <a16:creationId xmlns:a16="http://schemas.microsoft.com/office/drawing/2014/main" id="{72F087AE-6721-28C5-941B-80A57D8633FA}"/>
                </a:ext>
              </a:extLst>
            </p:cNvPr>
            <p:cNvGrpSpPr>
              <a:grpSpLocks noChangeAspect="1"/>
            </p:cNvGrpSpPr>
            <p:nvPr/>
          </p:nvGrpSpPr>
          <p:grpSpPr>
            <a:xfrm>
              <a:off x="345474" y="489930"/>
              <a:ext cx="2505112" cy="1224000"/>
              <a:chOff x="184240" y="542939"/>
              <a:chExt cx="2256481" cy="1102519"/>
            </a:xfrm>
          </p:grpSpPr>
          <p:pic>
            <p:nvPicPr>
              <p:cNvPr id="42" name="図 41">
                <a:extLst>
                  <a:ext uri="{FF2B5EF4-FFF2-40B4-BE49-F238E27FC236}">
                    <a16:creationId xmlns:a16="http://schemas.microsoft.com/office/drawing/2014/main" id="{F5FFD5C8-2C39-3D87-41AE-A09EB7A6363A}"/>
                  </a:ext>
                </a:extLst>
              </p:cNvPr>
              <p:cNvPicPr>
                <a:picLocks noChangeAspect="1"/>
              </p:cNvPicPr>
              <p:nvPr/>
            </p:nvPicPr>
            <p:blipFill>
              <a:blip r:embed="rId4">
                <a:extLst>
                  <a:ext uri="{28A0092B-C50C-407E-A947-70E740481C1C}">
                    <a14:useLocalDpi xmlns:a14="http://schemas.microsoft.com/office/drawing/2010/main" val="0"/>
                  </a:ext>
                </a:extLst>
              </a:blip>
              <a:srcRect t="64014"/>
              <a:stretch/>
            </p:blipFill>
            <p:spPr>
              <a:xfrm>
                <a:off x="184240" y="1171242"/>
                <a:ext cx="2256481" cy="474216"/>
              </a:xfrm>
              <a:prstGeom prst="rect">
                <a:avLst/>
              </a:prstGeom>
            </p:spPr>
          </p:pic>
          <p:pic>
            <p:nvPicPr>
              <p:cNvPr id="43" name="図 42">
                <a:extLst>
                  <a:ext uri="{FF2B5EF4-FFF2-40B4-BE49-F238E27FC236}">
                    <a16:creationId xmlns:a16="http://schemas.microsoft.com/office/drawing/2014/main" id="{A3ACE483-DB47-087B-6670-AE3C4146A99C}"/>
                  </a:ext>
                </a:extLst>
              </p:cNvPr>
              <p:cNvPicPr>
                <a:picLocks noChangeAspect="1"/>
              </p:cNvPicPr>
              <p:nvPr/>
            </p:nvPicPr>
            <p:blipFill>
              <a:blip r:embed="rId4">
                <a:extLst>
                  <a:ext uri="{28A0092B-C50C-407E-A947-70E740481C1C}">
                    <a14:useLocalDpi xmlns:a14="http://schemas.microsoft.com/office/drawing/2010/main" val="0"/>
                  </a:ext>
                </a:extLst>
              </a:blip>
              <a:srcRect b="40032"/>
              <a:stretch/>
            </p:blipFill>
            <p:spPr>
              <a:xfrm>
                <a:off x="184240" y="542939"/>
                <a:ext cx="2256481" cy="790242"/>
              </a:xfrm>
              <a:prstGeom prst="rect">
                <a:avLst/>
              </a:prstGeom>
            </p:spPr>
          </p:pic>
        </p:grpSp>
      </p:grpSp>
      <p:sp>
        <p:nvSpPr>
          <p:cNvPr id="2" name="WordArt 177">
            <a:extLst>
              <a:ext uri="{FF2B5EF4-FFF2-40B4-BE49-F238E27FC236}">
                <a16:creationId xmlns:a16="http://schemas.microsoft.com/office/drawing/2014/main" id="{9F475989-58E3-703E-41C1-DD5AA6EABE30}"/>
              </a:ext>
            </a:extLst>
          </p:cNvPr>
          <p:cNvSpPr>
            <a:spLocks noChangeArrowheads="1" noChangeShapeType="1" noTextEdit="1"/>
          </p:cNvSpPr>
          <p:nvPr/>
        </p:nvSpPr>
        <p:spPr bwMode="auto">
          <a:xfrm>
            <a:off x="3395028" y="100310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5" name="WordArt 178">
            <a:extLst>
              <a:ext uri="{FF2B5EF4-FFF2-40B4-BE49-F238E27FC236}">
                <a16:creationId xmlns:a16="http://schemas.microsoft.com/office/drawing/2014/main" id="{9391110E-AEEA-1056-6F33-9E5F2C438964}"/>
              </a:ext>
            </a:extLst>
          </p:cNvPr>
          <p:cNvSpPr>
            <a:spLocks noChangeArrowheads="1" noChangeShapeType="1" noTextEdit="1"/>
          </p:cNvSpPr>
          <p:nvPr/>
        </p:nvSpPr>
        <p:spPr bwMode="auto">
          <a:xfrm>
            <a:off x="3395028" y="102463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6" name="Picture 179">
            <a:extLst>
              <a:ext uri="{FF2B5EF4-FFF2-40B4-BE49-F238E27FC236}">
                <a16:creationId xmlns:a16="http://schemas.microsoft.com/office/drawing/2014/main" id="{D34C9ACD-7666-CE58-154E-996D27DB6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838" y="102095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80">
            <a:extLst>
              <a:ext uri="{FF2B5EF4-FFF2-40B4-BE49-F238E27FC236}">
                <a16:creationId xmlns:a16="http://schemas.microsoft.com/office/drawing/2014/main" id="{B99F31EA-4B27-EF13-63A7-EB8970502EF4}"/>
              </a:ext>
            </a:extLst>
          </p:cNvPr>
          <p:cNvSpPr>
            <a:spLocks noChangeArrowheads="1" noChangeShapeType="1" noTextEdit="1"/>
          </p:cNvSpPr>
          <p:nvPr/>
        </p:nvSpPr>
        <p:spPr bwMode="auto">
          <a:xfrm>
            <a:off x="4282123" y="102799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8" name="Picture 181">
            <a:extLst>
              <a:ext uri="{FF2B5EF4-FFF2-40B4-BE49-F238E27FC236}">
                <a16:creationId xmlns:a16="http://schemas.microsoft.com/office/drawing/2014/main" id="{ED823BD4-51C0-D5DE-A1C1-014964B57FE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841683" y="99878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82">
            <a:extLst>
              <a:ext uri="{FF2B5EF4-FFF2-40B4-BE49-F238E27FC236}">
                <a16:creationId xmlns:a16="http://schemas.microsoft.com/office/drawing/2014/main" id="{522F2E72-DF6B-ECE0-D198-492CD65B1A8B}"/>
              </a:ext>
            </a:extLst>
          </p:cNvPr>
          <p:cNvGrpSpPr>
            <a:grpSpLocks/>
          </p:cNvGrpSpPr>
          <p:nvPr/>
        </p:nvGrpSpPr>
        <p:grpSpPr bwMode="auto">
          <a:xfrm>
            <a:off x="1276668" y="10050740"/>
            <a:ext cx="1924050" cy="370863"/>
            <a:chOff x="1415" y="3999"/>
            <a:chExt cx="8197" cy="1580"/>
          </a:xfrm>
        </p:grpSpPr>
        <p:sp>
          <p:nvSpPr>
            <p:cNvPr id="10" name="AutoShape 183">
              <a:extLst>
                <a:ext uri="{FF2B5EF4-FFF2-40B4-BE49-F238E27FC236}">
                  <a16:creationId xmlns:a16="http://schemas.microsoft.com/office/drawing/2014/main" id="{A7FA7E42-6C6B-532B-D51A-F3EE821E7499}"/>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 name="Group 184">
              <a:extLst>
                <a:ext uri="{FF2B5EF4-FFF2-40B4-BE49-F238E27FC236}">
                  <a16:creationId xmlns:a16="http://schemas.microsoft.com/office/drawing/2014/main" id="{E11D9373-5043-EBE6-333B-6235447C6730}"/>
                </a:ext>
              </a:extLst>
            </p:cNvPr>
            <p:cNvGrpSpPr>
              <a:grpSpLocks/>
            </p:cNvGrpSpPr>
            <p:nvPr/>
          </p:nvGrpSpPr>
          <p:grpSpPr bwMode="auto">
            <a:xfrm>
              <a:off x="3584" y="4007"/>
              <a:ext cx="6028" cy="1179"/>
              <a:chOff x="3528" y="3992"/>
              <a:chExt cx="6256" cy="1224"/>
            </a:xfrm>
          </p:grpSpPr>
          <p:sp>
            <p:nvSpPr>
              <p:cNvPr id="30" name="Freeform 185">
                <a:extLst>
                  <a:ext uri="{FF2B5EF4-FFF2-40B4-BE49-F238E27FC236}">
                    <a16:creationId xmlns:a16="http://schemas.microsoft.com/office/drawing/2014/main" id="{56028226-382A-C0AC-C92C-C68151DCF1C5}"/>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6">
                <a:extLst>
                  <a:ext uri="{FF2B5EF4-FFF2-40B4-BE49-F238E27FC236}">
                    <a16:creationId xmlns:a16="http://schemas.microsoft.com/office/drawing/2014/main" id="{4A35CC6C-54F8-7EAC-9E06-2F6696DEBBE6}"/>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7">
                <a:extLst>
                  <a:ext uri="{FF2B5EF4-FFF2-40B4-BE49-F238E27FC236}">
                    <a16:creationId xmlns:a16="http://schemas.microsoft.com/office/drawing/2014/main" id="{05526E5D-27B0-47C8-1E29-33CC7E6930FC}"/>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88">
                <a:extLst>
                  <a:ext uri="{FF2B5EF4-FFF2-40B4-BE49-F238E27FC236}">
                    <a16:creationId xmlns:a16="http://schemas.microsoft.com/office/drawing/2014/main" id="{7FEA8E08-5E99-A57A-5E90-B11AECA026A0}"/>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9">
                <a:extLst>
                  <a:ext uri="{FF2B5EF4-FFF2-40B4-BE49-F238E27FC236}">
                    <a16:creationId xmlns:a16="http://schemas.microsoft.com/office/drawing/2014/main" id="{A152AE6B-ED60-C0CC-4398-19023F568B4C}"/>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0">
                <a:extLst>
                  <a:ext uri="{FF2B5EF4-FFF2-40B4-BE49-F238E27FC236}">
                    <a16:creationId xmlns:a16="http://schemas.microsoft.com/office/drawing/2014/main" id="{E8101018-5845-C1DC-64D4-7A1AAF6BB26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91">
                <a:extLst>
                  <a:ext uri="{FF2B5EF4-FFF2-40B4-BE49-F238E27FC236}">
                    <a16:creationId xmlns:a16="http://schemas.microsoft.com/office/drawing/2014/main" id="{7F7B0792-B9F9-EB20-A590-9A2FFB3BBAA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92">
                <a:extLst>
                  <a:ext uri="{FF2B5EF4-FFF2-40B4-BE49-F238E27FC236}">
                    <a16:creationId xmlns:a16="http://schemas.microsoft.com/office/drawing/2014/main" id="{1B6B49C3-47F2-F584-8D5F-178801E2CA1B}"/>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93">
                <a:extLst>
                  <a:ext uri="{FF2B5EF4-FFF2-40B4-BE49-F238E27FC236}">
                    <a16:creationId xmlns:a16="http://schemas.microsoft.com/office/drawing/2014/main" id="{60C42462-ACED-6686-BD91-39046DA3CAD4}"/>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Group 194">
              <a:extLst>
                <a:ext uri="{FF2B5EF4-FFF2-40B4-BE49-F238E27FC236}">
                  <a16:creationId xmlns:a16="http://schemas.microsoft.com/office/drawing/2014/main" id="{F90D7EAC-BD41-2D9D-E4EB-E18E89E1725F}"/>
                </a:ext>
              </a:extLst>
            </p:cNvPr>
            <p:cNvGrpSpPr>
              <a:grpSpLocks/>
            </p:cNvGrpSpPr>
            <p:nvPr/>
          </p:nvGrpSpPr>
          <p:grpSpPr bwMode="auto">
            <a:xfrm>
              <a:off x="3553" y="5390"/>
              <a:ext cx="5996" cy="189"/>
              <a:chOff x="3553" y="5390"/>
              <a:chExt cx="5996" cy="189"/>
            </a:xfrm>
          </p:grpSpPr>
          <p:sp>
            <p:nvSpPr>
              <p:cNvPr id="15" name="Rectangle 195">
                <a:extLst>
                  <a:ext uri="{FF2B5EF4-FFF2-40B4-BE49-F238E27FC236}">
                    <a16:creationId xmlns:a16="http://schemas.microsoft.com/office/drawing/2014/main" id="{0B3C5ECA-DDDF-4471-1095-F16D2223C5EA}"/>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6" name="Rectangle 196">
                <a:extLst>
                  <a:ext uri="{FF2B5EF4-FFF2-40B4-BE49-F238E27FC236}">
                    <a16:creationId xmlns:a16="http://schemas.microsoft.com/office/drawing/2014/main" id="{4FA9805F-FA37-6C9E-5BEC-41CC19D4571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7" name="Group 197">
                <a:extLst>
                  <a:ext uri="{FF2B5EF4-FFF2-40B4-BE49-F238E27FC236}">
                    <a16:creationId xmlns:a16="http://schemas.microsoft.com/office/drawing/2014/main" id="{D7E3E34F-3601-2BC8-11C8-7094A69A5E1D}"/>
                  </a:ext>
                </a:extLst>
              </p:cNvPr>
              <p:cNvGrpSpPr>
                <a:grpSpLocks/>
              </p:cNvGrpSpPr>
              <p:nvPr/>
            </p:nvGrpSpPr>
            <p:grpSpPr bwMode="auto">
              <a:xfrm>
                <a:off x="5295" y="5390"/>
                <a:ext cx="2541" cy="189"/>
                <a:chOff x="5295" y="10251"/>
                <a:chExt cx="2541" cy="189"/>
              </a:xfrm>
            </p:grpSpPr>
            <p:sp>
              <p:nvSpPr>
                <p:cNvPr id="18" name="WordArt 198">
                  <a:extLst>
                    <a:ext uri="{FF2B5EF4-FFF2-40B4-BE49-F238E27FC236}">
                      <a16:creationId xmlns:a16="http://schemas.microsoft.com/office/drawing/2014/main" id="{348D8004-0616-FDFF-4832-31106E32EAB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9" name="WordArt 199">
                  <a:extLst>
                    <a:ext uri="{FF2B5EF4-FFF2-40B4-BE49-F238E27FC236}">
                      <a16:creationId xmlns:a16="http://schemas.microsoft.com/office/drawing/2014/main" id="{2DE32FAC-A3ED-B5D9-4DB7-14198B3D7BA2}"/>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20" name="WordArt 200">
                  <a:extLst>
                    <a:ext uri="{FF2B5EF4-FFF2-40B4-BE49-F238E27FC236}">
                      <a16:creationId xmlns:a16="http://schemas.microsoft.com/office/drawing/2014/main" id="{D606C761-6977-3E55-45CF-FEA4ADB6FC82}"/>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21" name="WordArt 201">
                  <a:extLst>
                    <a:ext uri="{FF2B5EF4-FFF2-40B4-BE49-F238E27FC236}">
                      <a16:creationId xmlns:a16="http://schemas.microsoft.com/office/drawing/2014/main" id="{F989C111-80BC-7E51-8967-E4263BEBF551}"/>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2" name="WordArt 202">
                  <a:extLst>
                    <a:ext uri="{FF2B5EF4-FFF2-40B4-BE49-F238E27FC236}">
                      <a16:creationId xmlns:a16="http://schemas.microsoft.com/office/drawing/2014/main" id="{58CBCBB9-98BE-6AE1-15EB-712EE16947E9}"/>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3" name="WordArt 203">
                  <a:extLst>
                    <a:ext uri="{FF2B5EF4-FFF2-40B4-BE49-F238E27FC236}">
                      <a16:creationId xmlns:a16="http://schemas.microsoft.com/office/drawing/2014/main" id="{C89354BC-BF38-A9ED-4693-E72FDE1FA6EC}"/>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4" name="WordArt 204">
                  <a:extLst>
                    <a:ext uri="{FF2B5EF4-FFF2-40B4-BE49-F238E27FC236}">
                      <a16:creationId xmlns:a16="http://schemas.microsoft.com/office/drawing/2014/main" id="{0C96AC1E-6528-0A86-885F-8A17E59C6916}"/>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5" name="WordArt 205">
                  <a:extLst>
                    <a:ext uri="{FF2B5EF4-FFF2-40B4-BE49-F238E27FC236}">
                      <a16:creationId xmlns:a16="http://schemas.microsoft.com/office/drawing/2014/main" id="{7007F2C7-DA62-65B5-C197-7C3C8715C2E5}"/>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6" name="WordArt 206">
                  <a:extLst>
                    <a:ext uri="{FF2B5EF4-FFF2-40B4-BE49-F238E27FC236}">
                      <a16:creationId xmlns:a16="http://schemas.microsoft.com/office/drawing/2014/main" id="{F293E894-9776-6340-8048-36580261EE7A}"/>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7" name="WordArt 207">
                  <a:extLst>
                    <a:ext uri="{FF2B5EF4-FFF2-40B4-BE49-F238E27FC236}">
                      <a16:creationId xmlns:a16="http://schemas.microsoft.com/office/drawing/2014/main" id="{34C6160A-C68A-B9FA-FA9F-4641BF8C7B20}"/>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8" name="WordArt 208">
                  <a:extLst>
                    <a:ext uri="{FF2B5EF4-FFF2-40B4-BE49-F238E27FC236}">
                      <a16:creationId xmlns:a16="http://schemas.microsoft.com/office/drawing/2014/main" id="{2CF7128D-148F-9242-E6F2-2BA5D2EC7D5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9" name="WordArt 209">
                  <a:extLst>
                    <a:ext uri="{FF2B5EF4-FFF2-40B4-BE49-F238E27FC236}">
                      <a16:creationId xmlns:a16="http://schemas.microsoft.com/office/drawing/2014/main" id="{45906D15-8C4D-0B42-F098-497023116DF0}"/>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3" name="Freeform 210">
              <a:extLst>
                <a:ext uri="{FF2B5EF4-FFF2-40B4-BE49-F238E27FC236}">
                  <a16:creationId xmlns:a16="http://schemas.microsoft.com/office/drawing/2014/main" id="{07C8DF36-E682-787C-F21C-4EB0690F72F1}"/>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211">
              <a:extLst>
                <a:ext uri="{FF2B5EF4-FFF2-40B4-BE49-F238E27FC236}">
                  <a16:creationId xmlns:a16="http://schemas.microsoft.com/office/drawing/2014/main" id="{D0AE2474-6F27-37A5-CCCB-CBF22A6D1B82}"/>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39" name="直線コネクタ 38">
            <a:extLst>
              <a:ext uri="{FF2B5EF4-FFF2-40B4-BE49-F238E27FC236}">
                <a16:creationId xmlns:a16="http://schemas.microsoft.com/office/drawing/2014/main" id="{5292DB50-E10C-96C1-FDCE-AD17248981D8}"/>
              </a:ext>
            </a:extLst>
          </p:cNvPr>
          <p:cNvCxnSpPr/>
          <p:nvPr/>
        </p:nvCxnSpPr>
        <p:spPr>
          <a:xfrm>
            <a:off x="442183" y="9872119"/>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5310112E-BD4F-BFF5-9936-22B712C833E6}"/>
              </a:ext>
            </a:extLst>
          </p:cNvPr>
          <p:cNvSpPr txBox="1"/>
          <p:nvPr/>
        </p:nvSpPr>
        <p:spPr>
          <a:xfrm>
            <a:off x="3094418" y="2387290"/>
            <a:ext cx="4465258" cy="584775"/>
          </a:xfrm>
          <a:prstGeom prst="rect">
            <a:avLst/>
          </a:prstGeom>
          <a:noFill/>
          <a:ln>
            <a:noFill/>
          </a:ln>
        </p:spPr>
        <p:txBody>
          <a:bodyPr wrap="square" rtlCol="0">
            <a:spAutoFit/>
          </a:bodyPr>
          <a:lstStyle/>
          <a:p>
            <a:pPr>
              <a:buNone/>
            </a:pPr>
            <a:r>
              <a:rPr lang="en-US" altLang="ja-JP" sz="1600" b="1" i="0" dirty="0">
                <a:solidFill>
                  <a:srgbClr val="000000"/>
                </a:solidFill>
                <a:effectLst/>
                <a:latin typeface="+mn-ea"/>
              </a:rPr>
              <a:t>3DCAD</a:t>
            </a:r>
            <a:r>
              <a:rPr lang="ja-JP" altLang="en-US" sz="1600" b="1" i="0" dirty="0">
                <a:solidFill>
                  <a:srgbClr val="000000"/>
                </a:solidFill>
                <a:effectLst/>
                <a:latin typeface="+mn-ea"/>
              </a:rPr>
              <a:t>と</a:t>
            </a:r>
            <a:r>
              <a:rPr lang="en-US" altLang="ja-JP" sz="1600" b="1" i="0" dirty="0">
                <a:solidFill>
                  <a:srgbClr val="000000"/>
                </a:solidFill>
                <a:effectLst/>
                <a:latin typeface="+mn-ea"/>
              </a:rPr>
              <a:t>CAE</a:t>
            </a:r>
            <a:r>
              <a:rPr lang="ja-JP" altLang="en-US" sz="1600" b="1" i="0" dirty="0">
                <a:solidFill>
                  <a:srgbClr val="000000"/>
                </a:solidFill>
                <a:effectLst/>
                <a:latin typeface="+mn-ea"/>
              </a:rPr>
              <a:t>が一体化した</a:t>
            </a:r>
            <a:endParaRPr lang="en-US" altLang="ja-JP" sz="1600" b="1" i="0" dirty="0">
              <a:solidFill>
                <a:srgbClr val="000000"/>
              </a:solidFill>
              <a:effectLst/>
              <a:latin typeface="+mn-ea"/>
            </a:endParaRPr>
          </a:p>
          <a:p>
            <a:pPr>
              <a:buNone/>
            </a:pPr>
            <a:r>
              <a:rPr lang="ja-JP" altLang="en-US" sz="1600" b="1" i="0" dirty="0">
                <a:solidFill>
                  <a:srgbClr val="000000"/>
                </a:solidFill>
                <a:effectLst/>
                <a:latin typeface="+mn-ea"/>
              </a:rPr>
              <a:t>　　　　 全く新しい設計者向けソフトウェア</a:t>
            </a:r>
            <a:endParaRPr lang="en-US" altLang="ja-JP" sz="1600" b="1" dirty="0">
              <a:solidFill>
                <a:sysClr val="windowText" lastClr="000000"/>
              </a:solidFill>
              <a:latin typeface="+mn-ea"/>
              <a:cs typeface="Segoe UI" panose="020B0502040204020203" pitchFamily="34" charset="0"/>
            </a:endParaRPr>
          </a:p>
        </p:txBody>
      </p:sp>
      <p:sp>
        <p:nvSpPr>
          <p:cNvPr id="60" name="正方形/長方形 59">
            <a:extLst>
              <a:ext uri="{FF2B5EF4-FFF2-40B4-BE49-F238E27FC236}">
                <a16:creationId xmlns:a16="http://schemas.microsoft.com/office/drawing/2014/main" id="{D719B04D-82BC-F41B-07AC-5EBD7F9B113A}"/>
              </a:ext>
            </a:extLst>
          </p:cNvPr>
          <p:cNvSpPr/>
          <p:nvPr/>
        </p:nvSpPr>
        <p:spPr>
          <a:xfrm>
            <a:off x="0" y="4576163"/>
            <a:ext cx="7559675" cy="176654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テキスト ボックス 1033">
            <a:extLst>
              <a:ext uri="{FF2B5EF4-FFF2-40B4-BE49-F238E27FC236}">
                <a16:creationId xmlns:a16="http://schemas.microsoft.com/office/drawing/2014/main" id="{A1405CD9-0AB8-DD1B-94AF-DF8CB1C16560}"/>
              </a:ext>
            </a:extLst>
          </p:cNvPr>
          <p:cNvSpPr txBox="1"/>
          <p:nvPr/>
        </p:nvSpPr>
        <p:spPr>
          <a:xfrm>
            <a:off x="0" y="4594468"/>
            <a:ext cx="7559675" cy="261610"/>
          </a:xfrm>
          <a:prstGeom prst="rect">
            <a:avLst/>
          </a:prstGeom>
          <a:noFill/>
          <a:ln>
            <a:noFill/>
          </a:ln>
        </p:spPr>
        <p:txBody>
          <a:bodyPr wrap="square" rtlCol="0">
            <a:spAutoFit/>
          </a:bodyPr>
          <a:lstStyle/>
          <a:p>
            <a:pPr algn="ct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Ansys Discovery</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 の</a:t>
            </a: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つの特徴　　</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171084" y="6381855"/>
            <a:ext cx="4686031" cy="338554"/>
          </a:xfrm>
          <a:prstGeom prst="rect">
            <a:avLst/>
          </a:prstGeom>
          <a:noFill/>
        </p:spPr>
        <p:txBody>
          <a:bodyPr wrap="square">
            <a:spAutoFit/>
          </a:bodyPr>
          <a:lstStyle/>
          <a:p>
            <a:pPr fontAlgn="base"/>
            <a:r>
              <a:rPr lang="en-US" altLang="ja-JP" sz="1600" b="1" i="0" dirty="0">
                <a:solidFill>
                  <a:srgbClr val="000000"/>
                </a:solidFill>
                <a:effectLst/>
                <a:latin typeface="+mn-ea"/>
              </a:rPr>
              <a:t>Ansys Discovery </a:t>
            </a:r>
            <a:r>
              <a:rPr lang="ja-JP" altLang="en-US" sz="1600" b="1" i="0" dirty="0">
                <a:effectLst/>
                <a:latin typeface="+mn-ea"/>
              </a:rPr>
              <a:t>オールインワンの設計者</a:t>
            </a:r>
            <a:r>
              <a:rPr lang="en-US" altLang="ja-JP" sz="1600" b="1" i="0" dirty="0">
                <a:effectLst/>
                <a:latin typeface="+mn-ea"/>
              </a:rPr>
              <a:t>CAE</a:t>
            </a:r>
            <a:r>
              <a:rPr lang="ja-JP" altLang="en-US" sz="1600" b="1" i="0" dirty="0">
                <a:effectLst/>
                <a:latin typeface="+mn-ea"/>
              </a:rPr>
              <a:t> </a:t>
            </a: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562325" y="3798672"/>
            <a:ext cx="4898925" cy="707886"/>
          </a:xfrm>
          <a:prstGeom prst="rect">
            <a:avLst/>
          </a:prstGeom>
          <a:noFill/>
          <a:ln w="6350">
            <a:solidFill>
              <a:schemeClr val="bg1">
                <a:lumMod val="75000"/>
              </a:schemeClr>
            </a:solidFill>
          </a:ln>
        </p:spPr>
        <p:txBody>
          <a:bodyPr wrap="square" rtlCol="0">
            <a:spAutoFit/>
          </a:bodyPr>
          <a:lstStyle/>
          <a:p>
            <a:pPr algn="l">
              <a:buNone/>
            </a:pPr>
            <a:r>
              <a:rPr lang="en-US" altLang="ja-JP" sz="800" b="0" i="0" dirty="0">
                <a:solidFill>
                  <a:srgbClr val="555555"/>
                </a:solidFill>
                <a:effectLst/>
                <a:latin typeface="Noto Sans JP"/>
              </a:rPr>
              <a:t>Ansys Discovery Simulation</a:t>
            </a:r>
            <a:r>
              <a:rPr lang="ja-JP" altLang="en-US" sz="800" b="0" i="0" dirty="0">
                <a:solidFill>
                  <a:srgbClr val="555555"/>
                </a:solidFill>
                <a:effectLst/>
                <a:latin typeface="Noto Sans JP"/>
              </a:rPr>
              <a:t>は、</a:t>
            </a:r>
            <a:r>
              <a:rPr lang="en-US" altLang="ja-JP" sz="800" b="0" i="0" dirty="0">
                <a:solidFill>
                  <a:srgbClr val="555555"/>
                </a:solidFill>
                <a:effectLst/>
                <a:latin typeface="Noto Sans JP"/>
              </a:rPr>
              <a:t>3</a:t>
            </a:r>
            <a:r>
              <a:rPr lang="ja-JP" altLang="en-US" sz="800" b="0" i="0" dirty="0">
                <a:solidFill>
                  <a:srgbClr val="555555"/>
                </a:solidFill>
                <a:effectLst/>
                <a:latin typeface="Noto Sans JP"/>
              </a:rPr>
              <a:t>次元</a:t>
            </a:r>
            <a:r>
              <a:rPr lang="en-US" altLang="ja-JP" sz="800" b="0" i="0" dirty="0">
                <a:solidFill>
                  <a:srgbClr val="555555"/>
                </a:solidFill>
                <a:effectLst/>
                <a:latin typeface="Noto Sans JP"/>
              </a:rPr>
              <a:t>CAD</a:t>
            </a:r>
            <a:r>
              <a:rPr lang="ja-JP" altLang="en-US" sz="800" b="0" i="0" dirty="0">
                <a:solidFill>
                  <a:srgbClr val="555555"/>
                </a:solidFill>
                <a:effectLst/>
                <a:latin typeface="Noto Sans JP"/>
              </a:rPr>
              <a:t>と</a:t>
            </a:r>
            <a:r>
              <a:rPr lang="en-US" altLang="ja-JP" sz="800" b="0" i="0" dirty="0">
                <a:solidFill>
                  <a:srgbClr val="555555"/>
                </a:solidFill>
                <a:effectLst/>
                <a:latin typeface="Noto Sans JP"/>
              </a:rPr>
              <a:t>CAE</a:t>
            </a:r>
            <a:r>
              <a:rPr lang="ja-JP" altLang="en-US" sz="800" b="0" i="0" dirty="0">
                <a:solidFill>
                  <a:srgbClr val="555555"/>
                </a:solidFill>
                <a:effectLst/>
                <a:latin typeface="Noto Sans JP"/>
              </a:rPr>
              <a:t>が一体化した全く新しい設計者向け製品群です。</a:t>
            </a:r>
            <a:br>
              <a:rPr lang="ja-JP" altLang="en-US" sz="800" dirty="0"/>
            </a:br>
            <a:r>
              <a:rPr lang="ja-JP" altLang="en-US" sz="800" b="0" i="0" dirty="0">
                <a:solidFill>
                  <a:srgbClr val="555555"/>
                </a:solidFill>
                <a:effectLst/>
                <a:latin typeface="Noto Sans JP"/>
              </a:rPr>
              <a:t>それぞれ独立した作業である「設計」と「解析」、必要なスキルも使うツールも別々だったこのふたつの世界を </a:t>
            </a:r>
            <a:r>
              <a:rPr lang="en-US" altLang="ja-JP" sz="800" b="0" i="0" dirty="0">
                <a:solidFill>
                  <a:srgbClr val="555555"/>
                </a:solidFill>
                <a:effectLst/>
                <a:latin typeface="Noto Sans JP"/>
              </a:rPr>
              <a:t>Ansys Discovery Simulation</a:t>
            </a:r>
            <a:r>
              <a:rPr lang="ja-JP" altLang="en-US" sz="800" b="0" i="0" dirty="0">
                <a:solidFill>
                  <a:srgbClr val="555555"/>
                </a:solidFill>
                <a:effectLst/>
                <a:latin typeface="Noto Sans JP"/>
              </a:rPr>
              <a:t>は統合しました。</a:t>
            </a:r>
            <a:r>
              <a:rPr lang="en-US" altLang="ja-JP" sz="800" b="0" i="0" dirty="0">
                <a:solidFill>
                  <a:srgbClr val="555555"/>
                </a:solidFill>
                <a:effectLst/>
                <a:latin typeface="Noto Sans JP"/>
              </a:rPr>
              <a:t>3</a:t>
            </a:r>
            <a:r>
              <a:rPr lang="ja-JP" altLang="en-US" sz="800" b="0" i="0" dirty="0">
                <a:solidFill>
                  <a:srgbClr val="555555"/>
                </a:solidFill>
                <a:effectLst/>
                <a:latin typeface="Noto Sans JP"/>
              </a:rPr>
              <a:t>次元で設計した</a:t>
            </a:r>
            <a:r>
              <a:rPr lang="en-US" altLang="ja-JP" sz="800" b="0" i="0" dirty="0">
                <a:solidFill>
                  <a:srgbClr val="555555"/>
                </a:solidFill>
                <a:effectLst/>
                <a:latin typeface="Noto Sans JP"/>
              </a:rPr>
              <a:t>CAD</a:t>
            </a:r>
            <a:r>
              <a:rPr lang="ja-JP" altLang="en-US" sz="800" b="0" i="0" dirty="0">
                <a:solidFill>
                  <a:srgbClr val="555555"/>
                </a:solidFill>
                <a:effectLst/>
                <a:latin typeface="Noto Sans JP"/>
              </a:rPr>
              <a:t>モデルを一般的な</a:t>
            </a:r>
            <a:r>
              <a:rPr lang="en-US" altLang="ja-JP" sz="800" b="0" i="0" dirty="0">
                <a:solidFill>
                  <a:srgbClr val="555555"/>
                </a:solidFill>
                <a:effectLst/>
                <a:latin typeface="Noto Sans JP"/>
              </a:rPr>
              <a:t>CAE</a:t>
            </a:r>
            <a:r>
              <a:rPr lang="ja-JP" altLang="en-US" sz="800" b="0" i="0" dirty="0">
                <a:solidFill>
                  <a:srgbClr val="555555"/>
                </a:solidFill>
                <a:effectLst/>
                <a:latin typeface="Noto Sans JP"/>
              </a:rPr>
              <a:t>とは桁違いのスピードで瞬時に解析。すぐに結果が検証できることで設計者の迅速な意思決定を助け、初期設計での開発コスト大幅削減に貢献することが可能となります。</a:t>
            </a:r>
            <a:endParaRPr lang="en-US" altLang="ja-JP" sz="800" dirty="0">
              <a:solidFill>
                <a:sysClr val="windowText" lastClr="000000"/>
              </a:solidFill>
              <a:latin typeface="+mn-ea"/>
              <a:cs typeface="Segoe UI" panose="020B0502040204020203" pitchFamily="34" charset="0"/>
            </a:endParaRPr>
          </a:p>
        </p:txBody>
      </p:sp>
      <p:sp>
        <p:nvSpPr>
          <p:cNvPr id="61" name="正方形/長方形 60">
            <a:extLst>
              <a:ext uri="{FF2B5EF4-FFF2-40B4-BE49-F238E27FC236}">
                <a16:creationId xmlns:a16="http://schemas.microsoft.com/office/drawing/2014/main" id="{87B23CB6-C2BA-5E67-5AF3-E486CE9B1366}"/>
              </a:ext>
            </a:extLst>
          </p:cNvPr>
          <p:cNvSpPr/>
          <p:nvPr/>
        </p:nvSpPr>
        <p:spPr>
          <a:xfrm>
            <a:off x="423205" y="4877417"/>
            <a:ext cx="1973840"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ltLang="ja-JP" sz="1000" b="1" i="0" dirty="0">
                <a:solidFill>
                  <a:srgbClr val="000000"/>
                </a:solidFill>
                <a:effectLst/>
                <a:latin typeface="ArtifaktElement"/>
              </a:rPr>
              <a:t>GPU</a:t>
            </a:r>
            <a:r>
              <a:rPr lang="ja-JP" altLang="en-US" sz="1000" b="1" i="0" dirty="0">
                <a:solidFill>
                  <a:srgbClr val="000000"/>
                </a:solidFill>
                <a:effectLst/>
                <a:latin typeface="ArtifaktElement"/>
              </a:rPr>
              <a:t>を活用した</a:t>
            </a:r>
            <a:endParaRPr lang="en-US" altLang="ja-JP" sz="1000" b="1" i="0" dirty="0">
              <a:solidFill>
                <a:srgbClr val="000000"/>
              </a:solidFill>
              <a:effectLst/>
              <a:latin typeface="ArtifaktElement"/>
            </a:endParaRPr>
          </a:p>
          <a:p>
            <a:pPr algn="ctr" fontAlgn="base"/>
            <a:r>
              <a:rPr lang="ja-JP" altLang="en-US" sz="1000" b="1" i="0" dirty="0">
                <a:solidFill>
                  <a:srgbClr val="000000"/>
                </a:solidFill>
                <a:effectLst/>
                <a:latin typeface="ArtifaktElement"/>
              </a:rPr>
              <a:t>圧倒的なスピード</a:t>
            </a:r>
            <a:r>
              <a:rPr lang="ja-JP" altLang="en-US" sz="1000" b="1" dirty="0">
                <a:solidFill>
                  <a:srgbClr val="000000"/>
                </a:solidFill>
                <a:latin typeface="ArtifaktElement"/>
              </a:rPr>
              <a:t>解析</a:t>
            </a:r>
            <a:endParaRPr lang="ja-JP" altLang="en-US" sz="1000" b="1" i="0" dirty="0">
              <a:solidFill>
                <a:srgbClr val="000000"/>
              </a:solidFill>
              <a:effectLst/>
              <a:latin typeface="ArtifaktElement"/>
            </a:endParaRPr>
          </a:p>
        </p:txBody>
      </p:sp>
      <p:sp>
        <p:nvSpPr>
          <p:cNvPr id="1032" name="正方形/長方形 1031">
            <a:extLst>
              <a:ext uri="{FF2B5EF4-FFF2-40B4-BE49-F238E27FC236}">
                <a16:creationId xmlns:a16="http://schemas.microsoft.com/office/drawing/2014/main" id="{FC1F12C1-2A03-224E-008D-BBEA2B17218D}"/>
              </a:ext>
            </a:extLst>
          </p:cNvPr>
          <p:cNvSpPr/>
          <p:nvPr/>
        </p:nvSpPr>
        <p:spPr>
          <a:xfrm>
            <a:off x="2689233" y="4877417"/>
            <a:ext cx="1973840"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Noto Sans JP"/>
              </a:rPr>
              <a:t>シンプル操作で</a:t>
            </a:r>
            <a:endParaRPr lang="en-US" altLang="ja-JP" sz="1000" b="1" i="0" dirty="0">
              <a:solidFill>
                <a:srgbClr val="000000"/>
              </a:solidFill>
              <a:effectLst/>
              <a:latin typeface="Noto Sans JP"/>
            </a:endParaRPr>
          </a:p>
          <a:p>
            <a:pPr algn="ctr" fontAlgn="base"/>
            <a:r>
              <a:rPr lang="ja-JP" altLang="en-US" sz="1000" b="1" i="0" dirty="0">
                <a:solidFill>
                  <a:srgbClr val="000000"/>
                </a:solidFill>
                <a:effectLst/>
                <a:latin typeface="Noto Sans JP"/>
              </a:rPr>
              <a:t>すぐに使いこなせる</a:t>
            </a:r>
            <a:endParaRPr lang="en-US" altLang="ja-JP" sz="1000" b="1" i="0" dirty="0">
              <a:solidFill>
                <a:srgbClr val="000000"/>
              </a:solidFill>
              <a:effectLst/>
              <a:latin typeface="Noto Sans JP"/>
            </a:endParaRPr>
          </a:p>
        </p:txBody>
      </p:sp>
      <p:sp>
        <p:nvSpPr>
          <p:cNvPr id="1033" name="正方形/長方形 1032">
            <a:extLst>
              <a:ext uri="{FF2B5EF4-FFF2-40B4-BE49-F238E27FC236}">
                <a16:creationId xmlns:a16="http://schemas.microsoft.com/office/drawing/2014/main" id="{FDB3E78F-CBC9-5476-6FFF-A00ECFDD2F03}"/>
              </a:ext>
            </a:extLst>
          </p:cNvPr>
          <p:cNvSpPr/>
          <p:nvPr/>
        </p:nvSpPr>
        <p:spPr>
          <a:xfrm>
            <a:off x="4984975" y="4877417"/>
            <a:ext cx="2275756"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Noto Sans JP"/>
              </a:rPr>
              <a:t>設計アイデアの探求に</a:t>
            </a:r>
            <a:endParaRPr lang="en-US" altLang="ja-JP" sz="1000" b="1" i="0" dirty="0">
              <a:solidFill>
                <a:srgbClr val="000000"/>
              </a:solidFill>
              <a:effectLst/>
              <a:latin typeface="Noto Sans JP"/>
            </a:endParaRPr>
          </a:p>
          <a:p>
            <a:pPr algn="ctr" fontAlgn="base"/>
            <a:r>
              <a:rPr lang="ja-JP" altLang="en-US" sz="1000" b="1" i="0" dirty="0">
                <a:solidFill>
                  <a:srgbClr val="000000"/>
                </a:solidFill>
                <a:effectLst/>
                <a:latin typeface="Noto Sans JP"/>
              </a:rPr>
              <a:t>必要な解析機能と拡張性</a:t>
            </a:r>
          </a:p>
        </p:txBody>
      </p:sp>
      <p:pic>
        <p:nvPicPr>
          <p:cNvPr id="1041" name="図 1040">
            <a:extLst>
              <a:ext uri="{FF2B5EF4-FFF2-40B4-BE49-F238E27FC236}">
                <a16:creationId xmlns:a16="http://schemas.microsoft.com/office/drawing/2014/main" id="{56AD4469-0254-19DF-E0F3-F068864A047A}"/>
              </a:ext>
            </a:extLst>
          </p:cNvPr>
          <p:cNvPicPr>
            <a:picLocks noChangeAspect="1"/>
          </p:cNvPicPr>
          <p:nvPr/>
        </p:nvPicPr>
        <p:blipFill>
          <a:blip r:embed="rId8"/>
          <a:stretch>
            <a:fillRect/>
          </a:stretch>
        </p:blipFill>
        <p:spPr>
          <a:xfrm>
            <a:off x="5773810" y="397683"/>
            <a:ext cx="1785865" cy="1785865"/>
          </a:xfrm>
          <a:prstGeom prst="rect">
            <a:avLst/>
          </a:prstGeom>
          <a:effectLst>
            <a:outerShdw blurRad="317500" dist="330200" dir="2700000" algn="tl" rotWithShape="0">
              <a:schemeClr val="bg1">
                <a:alpha val="82000"/>
              </a:schemeClr>
            </a:outerShdw>
          </a:effectLst>
        </p:spPr>
      </p:pic>
      <p:sp>
        <p:nvSpPr>
          <p:cNvPr id="1076" name="AutoShape 2" descr="Autodesk - Download Inventor Nastran 2026 R0 (Win)">
            <a:extLst>
              <a:ext uri="{FF2B5EF4-FFF2-40B4-BE49-F238E27FC236}">
                <a16:creationId xmlns:a16="http://schemas.microsoft.com/office/drawing/2014/main" id="{DECD8A45-E2E7-C2FD-0B65-5B26A144CAC9}"/>
              </a:ext>
            </a:extLst>
          </p:cNvPr>
          <p:cNvSpPr>
            <a:spLocks noChangeAspect="1" noChangeArrowheads="1"/>
          </p:cNvSpPr>
          <p:nvPr/>
        </p:nvSpPr>
        <p:spPr bwMode="auto">
          <a:xfrm>
            <a:off x="3627438"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テキスト ボックス 1082">
            <a:extLst>
              <a:ext uri="{FF2B5EF4-FFF2-40B4-BE49-F238E27FC236}">
                <a16:creationId xmlns:a16="http://schemas.microsoft.com/office/drawing/2014/main" id="{E80ED2C1-C89F-6A66-5A2F-5D752157B533}"/>
              </a:ext>
            </a:extLst>
          </p:cNvPr>
          <p:cNvSpPr txBox="1"/>
          <p:nvPr/>
        </p:nvSpPr>
        <p:spPr>
          <a:xfrm>
            <a:off x="4531043" y="3392828"/>
            <a:ext cx="3028632" cy="253916"/>
          </a:xfrm>
          <a:prstGeom prst="rect">
            <a:avLst/>
          </a:prstGeom>
          <a:noFill/>
        </p:spPr>
        <p:txBody>
          <a:bodyPr wrap="square" rtlCol="0">
            <a:spAutoFit/>
          </a:bodyPr>
          <a:lstStyle/>
          <a:p>
            <a:r>
              <a:rPr kumimoji="1" lang="ja-JP" altLang="en-US" sz="1050" dirty="0">
                <a:latin typeface="+mn-ea"/>
              </a:rPr>
              <a:t>設計者向けリアルタイム・シミュレーション</a:t>
            </a:r>
          </a:p>
        </p:txBody>
      </p:sp>
      <p:sp>
        <p:nvSpPr>
          <p:cNvPr id="1085" name="テキスト ボックス 1084">
            <a:extLst>
              <a:ext uri="{FF2B5EF4-FFF2-40B4-BE49-F238E27FC236}">
                <a16:creationId xmlns:a16="http://schemas.microsoft.com/office/drawing/2014/main" id="{67A241B0-8D76-781B-3D5A-63B96DA8ABAA}"/>
              </a:ext>
            </a:extLst>
          </p:cNvPr>
          <p:cNvSpPr txBox="1"/>
          <p:nvPr/>
        </p:nvSpPr>
        <p:spPr>
          <a:xfrm>
            <a:off x="4531043" y="3050028"/>
            <a:ext cx="3028632" cy="338554"/>
          </a:xfrm>
          <a:prstGeom prst="rect">
            <a:avLst/>
          </a:prstGeom>
          <a:noFill/>
        </p:spPr>
        <p:txBody>
          <a:bodyPr wrap="square" rtlCol="0">
            <a:spAutoFit/>
          </a:bodyPr>
          <a:lstStyle/>
          <a:p>
            <a:r>
              <a:rPr lang="en-US" altLang="ja-JP" sz="1600" b="1" i="0" dirty="0">
                <a:solidFill>
                  <a:srgbClr val="000000"/>
                </a:solidFill>
                <a:effectLst/>
                <a:latin typeface="+mn-ea"/>
              </a:rPr>
              <a:t>Ansys Discovery Simulation</a:t>
            </a:r>
          </a:p>
        </p:txBody>
      </p:sp>
      <p:pic>
        <p:nvPicPr>
          <p:cNvPr id="55" name="図 54">
            <a:extLst>
              <a:ext uri="{FF2B5EF4-FFF2-40B4-BE49-F238E27FC236}">
                <a16:creationId xmlns:a16="http://schemas.microsoft.com/office/drawing/2014/main" id="{51EC6B39-097A-641A-EEED-E8E515726D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9353" y="2909657"/>
            <a:ext cx="1686535" cy="823029"/>
          </a:xfrm>
          <a:prstGeom prst="rect">
            <a:avLst/>
          </a:prstGeom>
        </p:spPr>
      </p:pic>
      <p:pic>
        <p:nvPicPr>
          <p:cNvPr id="62" name="図 1108">
            <a:extLst>
              <a:ext uri="{FF2B5EF4-FFF2-40B4-BE49-F238E27FC236}">
                <a16:creationId xmlns:a16="http://schemas.microsoft.com/office/drawing/2014/main" id="{C7B80D7B-A9E0-8A8B-A072-FF8DD82B72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5292" y="1028701"/>
            <a:ext cx="635713" cy="42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1029">
            <a:extLst>
              <a:ext uri="{FF2B5EF4-FFF2-40B4-BE49-F238E27FC236}">
                <a16:creationId xmlns:a16="http://schemas.microsoft.com/office/drawing/2014/main" id="{D29968D7-4B90-DD67-6584-FC705D5105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9819" y="1131777"/>
            <a:ext cx="1139762" cy="1139762"/>
          </a:xfrm>
          <a:prstGeom prst="rect">
            <a:avLst/>
          </a:prstGeom>
        </p:spPr>
      </p:pic>
      <p:sp>
        <p:nvSpPr>
          <p:cNvPr id="1035" name="テキスト ボックス 1034">
            <a:extLst>
              <a:ext uri="{FF2B5EF4-FFF2-40B4-BE49-F238E27FC236}">
                <a16:creationId xmlns:a16="http://schemas.microsoft.com/office/drawing/2014/main" id="{F30F9E92-A3CD-D887-9961-FCF6072DEDE7}"/>
              </a:ext>
            </a:extLst>
          </p:cNvPr>
          <p:cNvSpPr txBox="1"/>
          <p:nvPr/>
        </p:nvSpPr>
        <p:spPr>
          <a:xfrm>
            <a:off x="136665" y="4016059"/>
            <a:ext cx="2378938" cy="523220"/>
          </a:xfrm>
          <a:prstGeom prst="rect">
            <a:avLst/>
          </a:prstGeom>
          <a:noFill/>
        </p:spPr>
        <p:txBody>
          <a:bodyPr wrap="square" rtlCol="0">
            <a:spAutoFit/>
          </a:bodyPr>
          <a:lstStyle/>
          <a:p>
            <a:r>
              <a:rPr lang="ja-JP" altLang="en-US" sz="1400" b="1" i="0" dirty="0">
                <a:solidFill>
                  <a:srgbClr val="000000"/>
                </a:solidFill>
                <a:effectLst/>
                <a:latin typeface="Noto Sans JP"/>
              </a:rPr>
              <a:t>従来の解析とは次元が違う</a:t>
            </a:r>
            <a:endParaRPr lang="en-US" altLang="ja-JP" sz="1400" b="1" dirty="0">
              <a:solidFill>
                <a:srgbClr val="000000"/>
              </a:solidFill>
              <a:latin typeface="Noto Sans JP"/>
            </a:endParaRPr>
          </a:p>
          <a:p>
            <a:r>
              <a:rPr lang="ja-JP" altLang="en-US" sz="1400" b="1" i="0" dirty="0">
                <a:solidFill>
                  <a:srgbClr val="000000"/>
                </a:solidFill>
                <a:effectLst/>
                <a:latin typeface="Noto Sans JP"/>
              </a:rPr>
              <a:t>圧倒的なスピードを実現</a:t>
            </a:r>
          </a:p>
        </p:txBody>
      </p:sp>
      <p:pic>
        <p:nvPicPr>
          <p:cNvPr id="1037" name="図 1036">
            <a:extLst>
              <a:ext uri="{FF2B5EF4-FFF2-40B4-BE49-F238E27FC236}">
                <a16:creationId xmlns:a16="http://schemas.microsoft.com/office/drawing/2014/main" id="{A7F4D92C-FB62-83D9-1CA7-74D591C9F0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525" y="2451980"/>
            <a:ext cx="2306497" cy="1534650"/>
          </a:xfrm>
          <a:prstGeom prst="rect">
            <a:avLst/>
          </a:prstGeom>
        </p:spPr>
      </p:pic>
      <p:pic>
        <p:nvPicPr>
          <p:cNvPr id="1040" name="図 1039">
            <a:extLst>
              <a:ext uri="{FF2B5EF4-FFF2-40B4-BE49-F238E27FC236}">
                <a16:creationId xmlns:a16="http://schemas.microsoft.com/office/drawing/2014/main" id="{17D14DD7-8FC5-7EB6-FBD4-BC43CFAC69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99785" y="7964555"/>
            <a:ext cx="4396131" cy="1970255"/>
          </a:xfrm>
          <a:prstGeom prst="rect">
            <a:avLst/>
          </a:prstGeom>
        </p:spPr>
      </p:pic>
      <p:sp>
        <p:nvSpPr>
          <p:cNvPr id="1042" name="テキスト ボックス 1041">
            <a:extLst>
              <a:ext uri="{FF2B5EF4-FFF2-40B4-BE49-F238E27FC236}">
                <a16:creationId xmlns:a16="http://schemas.microsoft.com/office/drawing/2014/main" id="{647070D0-E946-8C8A-A373-EB908802AC3A}"/>
              </a:ext>
            </a:extLst>
          </p:cNvPr>
          <p:cNvSpPr txBox="1"/>
          <p:nvPr/>
        </p:nvSpPr>
        <p:spPr>
          <a:xfrm>
            <a:off x="334385" y="5345906"/>
            <a:ext cx="2151480" cy="861774"/>
          </a:xfrm>
          <a:prstGeom prst="rect">
            <a:avLst/>
          </a:prstGeom>
          <a:solidFill>
            <a:schemeClr val="bg1"/>
          </a:solidFill>
        </p:spPr>
        <p:txBody>
          <a:bodyPr wrap="square" rtlCol="0">
            <a:spAutoFit/>
          </a:bodyPr>
          <a:lstStyle/>
          <a:p>
            <a:r>
              <a:rPr kumimoji="1" lang="en-US" altLang="ja-JP" sz="1000" dirty="0">
                <a:latin typeface="+mn-ea"/>
              </a:rPr>
              <a:t>GPU</a:t>
            </a:r>
            <a:r>
              <a:rPr kumimoji="1" lang="ja-JP" altLang="en-US" sz="1000" dirty="0">
                <a:latin typeface="+mn-ea"/>
              </a:rPr>
              <a:t>を有効利用することで、</a:t>
            </a:r>
            <a:endParaRPr kumimoji="1" lang="en-US" altLang="ja-JP" sz="1000" dirty="0">
              <a:latin typeface="+mn-ea"/>
            </a:endParaRPr>
          </a:p>
          <a:p>
            <a:r>
              <a:rPr kumimoji="1" lang="ja-JP" altLang="en-US" sz="1000" dirty="0">
                <a:latin typeface="+mn-ea"/>
              </a:rPr>
              <a:t>桁違いの解析スピードを実現！　</a:t>
            </a:r>
            <a:endParaRPr kumimoji="1" lang="en-US" altLang="ja-JP" sz="1000" dirty="0">
              <a:latin typeface="+mn-ea"/>
            </a:endParaRPr>
          </a:p>
          <a:p>
            <a:r>
              <a:rPr kumimoji="1" lang="en-US" altLang="ja-JP" sz="1000" dirty="0">
                <a:latin typeface="+mn-ea"/>
              </a:rPr>
              <a:t>3D</a:t>
            </a:r>
            <a:r>
              <a:rPr kumimoji="1" lang="ja-JP" altLang="en-US" sz="1000" dirty="0">
                <a:latin typeface="+mn-ea"/>
              </a:rPr>
              <a:t> </a:t>
            </a:r>
            <a:r>
              <a:rPr kumimoji="1" lang="en-US" altLang="ja-JP" sz="1000" dirty="0">
                <a:latin typeface="+mn-ea"/>
              </a:rPr>
              <a:t>CAD</a:t>
            </a:r>
            <a:r>
              <a:rPr kumimoji="1" lang="ja-JP" altLang="en-US" sz="1000" dirty="0">
                <a:latin typeface="+mn-ea"/>
              </a:rPr>
              <a:t>モデルを変更するとわずか数秒で応力や流れが可視化されすぐに結果を検証できます。</a:t>
            </a:r>
            <a:endParaRPr kumimoji="1" lang="en-US" altLang="ja-JP" sz="1000" dirty="0">
              <a:latin typeface="+mn-ea"/>
            </a:endParaRPr>
          </a:p>
        </p:txBody>
      </p:sp>
      <p:sp>
        <p:nvSpPr>
          <p:cNvPr id="1043" name="テキスト ボックス 1042">
            <a:extLst>
              <a:ext uri="{FF2B5EF4-FFF2-40B4-BE49-F238E27FC236}">
                <a16:creationId xmlns:a16="http://schemas.microsoft.com/office/drawing/2014/main" id="{D76FD750-3FD3-CDCB-A773-734A6D950AE0}"/>
              </a:ext>
            </a:extLst>
          </p:cNvPr>
          <p:cNvSpPr txBox="1"/>
          <p:nvPr/>
        </p:nvSpPr>
        <p:spPr>
          <a:xfrm>
            <a:off x="2689753" y="5345906"/>
            <a:ext cx="1972800" cy="861774"/>
          </a:xfrm>
          <a:prstGeom prst="rect">
            <a:avLst/>
          </a:prstGeom>
          <a:solidFill>
            <a:schemeClr val="bg1"/>
          </a:solidFill>
        </p:spPr>
        <p:txBody>
          <a:bodyPr wrap="square" rtlCol="0">
            <a:spAutoFit/>
          </a:bodyPr>
          <a:lstStyle/>
          <a:p>
            <a:r>
              <a:rPr kumimoji="1" lang="en-US" altLang="ja-JP" sz="1000" dirty="0">
                <a:latin typeface="+mn-ea"/>
              </a:rPr>
              <a:t>3</a:t>
            </a:r>
            <a:r>
              <a:rPr kumimoji="1" lang="ja-JP" altLang="en-US" sz="1000" dirty="0">
                <a:latin typeface="+mn-ea"/>
              </a:rPr>
              <a:t>次元</a:t>
            </a:r>
            <a:r>
              <a:rPr kumimoji="1" lang="en-US" altLang="ja-JP" sz="1000" dirty="0">
                <a:latin typeface="+mn-ea"/>
              </a:rPr>
              <a:t>CAD</a:t>
            </a:r>
            <a:r>
              <a:rPr kumimoji="1" lang="ja-JP" altLang="en-US" sz="1000" dirty="0">
                <a:latin typeface="+mn-ea"/>
              </a:rPr>
              <a:t>のコマンドのようにシミュレーションの実行と確認ができるので、これまで</a:t>
            </a:r>
            <a:r>
              <a:rPr kumimoji="1" lang="en-US" altLang="ja-JP" sz="1000" dirty="0">
                <a:latin typeface="+mn-ea"/>
              </a:rPr>
              <a:t>CAE</a:t>
            </a:r>
            <a:r>
              <a:rPr kumimoji="1" lang="ja-JP" altLang="en-US" sz="1000" dirty="0">
                <a:latin typeface="+mn-ea"/>
              </a:rPr>
              <a:t>に触れてこなかった設計者でも簡単に操作が可能です。</a:t>
            </a:r>
          </a:p>
        </p:txBody>
      </p:sp>
      <p:sp>
        <p:nvSpPr>
          <p:cNvPr id="1046" name="テキスト ボックス 1045">
            <a:extLst>
              <a:ext uri="{FF2B5EF4-FFF2-40B4-BE49-F238E27FC236}">
                <a16:creationId xmlns:a16="http://schemas.microsoft.com/office/drawing/2014/main" id="{A2807492-3F82-6FD3-3A5F-957B5111EC9E}"/>
              </a:ext>
            </a:extLst>
          </p:cNvPr>
          <p:cNvSpPr txBox="1"/>
          <p:nvPr/>
        </p:nvSpPr>
        <p:spPr>
          <a:xfrm>
            <a:off x="4902201" y="5345906"/>
            <a:ext cx="2441304" cy="861774"/>
          </a:xfrm>
          <a:prstGeom prst="rect">
            <a:avLst/>
          </a:prstGeom>
          <a:solidFill>
            <a:schemeClr val="bg1"/>
          </a:solidFill>
        </p:spPr>
        <p:txBody>
          <a:bodyPr wrap="square" rtlCol="0">
            <a:spAutoFit/>
          </a:bodyPr>
          <a:lstStyle/>
          <a:p>
            <a:r>
              <a:rPr kumimoji="1" lang="ja-JP" altLang="en-US" sz="1000" dirty="0">
                <a:latin typeface="+mn-ea"/>
              </a:rPr>
              <a:t>強度、振動、温度、流体、トポロジー最適化と設計アイデアの探求と確認に必要な解析機能を備えています。設計者自身の利用、解析専任者の初期解析にも活用できます。</a:t>
            </a:r>
          </a:p>
        </p:txBody>
      </p:sp>
      <p:sp>
        <p:nvSpPr>
          <p:cNvPr id="1047" name="テキスト ボックス 1046">
            <a:extLst>
              <a:ext uri="{FF2B5EF4-FFF2-40B4-BE49-F238E27FC236}">
                <a16:creationId xmlns:a16="http://schemas.microsoft.com/office/drawing/2014/main" id="{44A3D099-F911-7EAA-D589-E67E768A7B1C}"/>
              </a:ext>
            </a:extLst>
          </p:cNvPr>
          <p:cNvSpPr txBox="1"/>
          <p:nvPr/>
        </p:nvSpPr>
        <p:spPr>
          <a:xfrm>
            <a:off x="157297" y="7941848"/>
            <a:ext cx="4505255" cy="246221"/>
          </a:xfrm>
          <a:prstGeom prst="rect">
            <a:avLst/>
          </a:prstGeom>
          <a:noFill/>
        </p:spPr>
        <p:txBody>
          <a:bodyPr wrap="square" rtlCol="0">
            <a:spAutoFit/>
          </a:bodyPr>
          <a:lstStyle/>
          <a:p>
            <a:r>
              <a:rPr kumimoji="1" lang="ja-JP" altLang="en-US" sz="1000" dirty="0">
                <a:latin typeface="+mn-ea"/>
              </a:rPr>
              <a:t>設計者向けリアルタイム・シミュレーション</a:t>
            </a:r>
          </a:p>
        </p:txBody>
      </p:sp>
      <p:sp>
        <p:nvSpPr>
          <p:cNvPr id="1049" name="テキスト ボックス 1048">
            <a:extLst>
              <a:ext uri="{FF2B5EF4-FFF2-40B4-BE49-F238E27FC236}">
                <a16:creationId xmlns:a16="http://schemas.microsoft.com/office/drawing/2014/main" id="{CCEBB175-91E9-D770-74CB-AEA9970D5C60}"/>
              </a:ext>
            </a:extLst>
          </p:cNvPr>
          <p:cNvSpPr txBox="1"/>
          <p:nvPr/>
        </p:nvSpPr>
        <p:spPr>
          <a:xfrm>
            <a:off x="157297" y="7718813"/>
            <a:ext cx="3681595" cy="307777"/>
          </a:xfrm>
          <a:prstGeom prst="rect">
            <a:avLst/>
          </a:prstGeom>
          <a:noFill/>
        </p:spPr>
        <p:txBody>
          <a:bodyPr wrap="square" rtlCol="0">
            <a:spAutoFit/>
          </a:bodyPr>
          <a:lstStyle/>
          <a:p>
            <a:r>
              <a:rPr lang="en-US" altLang="ja-JP" sz="1400" b="1" i="0" dirty="0">
                <a:solidFill>
                  <a:srgbClr val="000000"/>
                </a:solidFill>
                <a:effectLst/>
                <a:latin typeface="+mn-ea"/>
              </a:rPr>
              <a:t>Ansys Discovery Simulation</a:t>
            </a:r>
          </a:p>
        </p:txBody>
      </p:sp>
      <p:pic>
        <p:nvPicPr>
          <p:cNvPr id="1060" name="図 1059">
            <a:extLst>
              <a:ext uri="{FF2B5EF4-FFF2-40B4-BE49-F238E27FC236}">
                <a16:creationId xmlns:a16="http://schemas.microsoft.com/office/drawing/2014/main" id="{EBA0090A-DA7F-A10D-2929-EB03E96BEF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57116" y="6437189"/>
            <a:ext cx="2486389" cy="1491833"/>
          </a:xfrm>
          <a:prstGeom prst="rect">
            <a:avLst/>
          </a:prstGeom>
        </p:spPr>
      </p:pic>
      <p:sp>
        <p:nvSpPr>
          <p:cNvPr id="1061" name="テキスト ボックス 1060">
            <a:extLst>
              <a:ext uri="{FF2B5EF4-FFF2-40B4-BE49-F238E27FC236}">
                <a16:creationId xmlns:a16="http://schemas.microsoft.com/office/drawing/2014/main" id="{4BBE09C7-D245-B351-FAB6-D1A69BEF8E6B}"/>
              </a:ext>
            </a:extLst>
          </p:cNvPr>
          <p:cNvSpPr txBox="1"/>
          <p:nvPr/>
        </p:nvSpPr>
        <p:spPr>
          <a:xfrm>
            <a:off x="250600" y="6673411"/>
            <a:ext cx="4320000" cy="1015663"/>
          </a:xfrm>
          <a:prstGeom prst="rect">
            <a:avLst/>
          </a:prstGeom>
          <a:noFill/>
          <a:ln>
            <a:solidFill>
              <a:schemeClr val="bg1">
                <a:lumMod val="75000"/>
              </a:schemeClr>
            </a:solidFill>
          </a:ln>
        </p:spPr>
        <p:txBody>
          <a:bodyPr wrap="square" rtlCol="0">
            <a:spAutoFit/>
          </a:bodyPr>
          <a:lstStyle/>
          <a:p>
            <a:r>
              <a:rPr kumimoji="1" lang="ja-JP" altLang="en-US" sz="1200" dirty="0">
                <a:latin typeface="+mn-ea"/>
              </a:rPr>
              <a:t>・</a:t>
            </a:r>
            <a:r>
              <a:rPr kumimoji="1" lang="en-US" altLang="ja-JP" sz="1200" dirty="0">
                <a:latin typeface="+mn-ea"/>
              </a:rPr>
              <a:t>CAE</a:t>
            </a:r>
            <a:r>
              <a:rPr kumimoji="1" lang="ja-JP" altLang="en-US" sz="1200" dirty="0">
                <a:latin typeface="+mn-ea"/>
              </a:rPr>
              <a:t>初心者でも短時間で使いこなせる優れた操作性</a:t>
            </a:r>
          </a:p>
          <a:p>
            <a:r>
              <a:rPr kumimoji="1" lang="ja-JP" altLang="en-US" sz="1200" dirty="0">
                <a:latin typeface="+mn-ea"/>
              </a:rPr>
              <a:t>・構造・流体解析を</a:t>
            </a:r>
            <a:r>
              <a:rPr kumimoji="1" lang="en-US" altLang="ja-JP" sz="1200" dirty="0">
                <a:latin typeface="+mn-ea"/>
              </a:rPr>
              <a:t>GPU</a:t>
            </a:r>
            <a:r>
              <a:rPr kumimoji="1" lang="ja-JP" altLang="en-US" sz="1200" dirty="0">
                <a:latin typeface="+mn-ea"/>
              </a:rPr>
              <a:t>ソルバーにより高速で計算</a:t>
            </a:r>
            <a:endParaRPr kumimoji="1" lang="en-US" altLang="ja-JP" sz="1200" dirty="0">
              <a:latin typeface="+mn-ea"/>
            </a:endParaRPr>
          </a:p>
          <a:p>
            <a:r>
              <a:rPr kumimoji="1" lang="ja-JP" altLang="en-US" sz="1200" dirty="0">
                <a:latin typeface="+mn-ea"/>
              </a:rPr>
              <a:t>・</a:t>
            </a:r>
            <a:r>
              <a:rPr kumimoji="1" lang="en-US" altLang="ja-JP" sz="1200" dirty="0">
                <a:latin typeface="+mn-ea"/>
              </a:rPr>
              <a:t>CAE</a:t>
            </a:r>
            <a:r>
              <a:rPr kumimoji="1" lang="ja-JP" altLang="en-US" sz="1200" dirty="0">
                <a:latin typeface="+mn-ea"/>
              </a:rPr>
              <a:t>未経験でも習熟可能なガイダンス機能</a:t>
            </a:r>
            <a:endParaRPr kumimoji="1" lang="en-US" altLang="ja-JP" sz="1200" dirty="0">
              <a:latin typeface="+mn-ea"/>
            </a:endParaRPr>
          </a:p>
          <a:p>
            <a:r>
              <a:rPr kumimoji="1" lang="ja-JP" altLang="en-US" sz="1200" dirty="0">
                <a:latin typeface="+mn-ea"/>
              </a:rPr>
              <a:t>・設計者や実験担当者が使いこなせる操作性</a:t>
            </a:r>
            <a:endParaRPr kumimoji="1" lang="en-US" altLang="ja-JP" sz="1200" dirty="0">
              <a:latin typeface="+mn-ea"/>
            </a:endParaRPr>
          </a:p>
          <a:p>
            <a:r>
              <a:rPr kumimoji="1" lang="ja-JP" altLang="en-US" sz="1200" dirty="0">
                <a:latin typeface="+mn-ea"/>
              </a:rPr>
              <a:t>・設計アイデアを実現できる柔軟な形状モデリング機能</a:t>
            </a:r>
          </a:p>
        </p:txBody>
      </p:sp>
      <p:grpSp>
        <p:nvGrpSpPr>
          <p:cNvPr id="1064" name="グループ化 1063">
            <a:extLst>
              <a:ext uri="{FF2B5EF4-FFF2-40B4-BE49-F238E27FC236}">
                <a16:creationId xmlns:a16="http://schemas.microsoft.com/office/drawing/2014/main" id="{5D545E57-90C0-2003-A830-175E6AE51D11}"/>
              </a:ext>
            </a:extLst>
          </p:cNvPr>
          <p:cNvGrpSpPr/>
          <p:nvPr/>
        </p:nvGrpSpPr>
        <p:grpSpPr>
          <a:xfrm>
            <a:off x="183801" y="8161268"/>
            <a:ext cx="2608211" cy="1678490"/>
            <a:chOff x="157297" y="8121512"/>
            <a:chExt cx="2608211" cy="1678490"/>
          </a:xfrm>
        </p:grpSpPr>
        <p:pic>
          <p:nvPicPr>
            <p:cNvPr id="1057" name="図 1056">
              <a:extLst>
                <a:ext uri="{FF2B5EF4-FFF2-40B4-BE49-F238E27FC236}">
                  <a16:creationId xmlns:a16="http://schemas.microsoft.com/office/drawing/2014/main" id="{67B3A2FD-0A6B-FE91-5437-A996D3CE13F4}"/>
                </a:ext>
              </a:extLst>
            </p:cNvPr>
            <p:cNvPicPr>
              <a:picLocks noChangeAspect="1"/>
            </p:cNvPicPr>
            <p:nvPr/>
          </p:nvPicPr>
          <p:blipFill>
            <a:blip r:embed="rId15">
              <a:alphaModFix amt="67000"/>
              <a:extLst>
                <a:ext uri="{28A0092B-C50C-407E-A947-70E740481C1C}">
                  <a14:useLocalDpi xmlns:a14="http://schemas.microsoft.com/office/drawing/2010/main" val="0"/>
                </a:ext>
              </a:extLst>
            </a:blip>
            <a:stretch>
              <a:fillRect/>
            </a:stretch>
          </p:blipFill>
          <p:spPr>
            <a:xfrm>
              <a:off x="157297" y="8121512"/>
              <a:ext cx="2608211" cy="1678490"/>
            </a:xfrm>
            <a:prstGeom prst="rect">
              <a:avLst/>
            </a:prstGeom>
          </p:spPr>
        </p:pic>
        <p:sp>
          <p:nvSpPr>
            <p:cNvPr id="1063" name="テキスト ボックス 1062">
              <a:extLst>
                <a:ext uri="{FF2B5EF4-FFF2-40B4-BE49-F238E27FC236}">
                  <a16:creationId xmlns:a16="http://schemas.microsoft.com/office/drawing/2014/main" id="{3E2CAEB0-4905-28C6-DB16-A845A20DC2FE}"/>
                </a:ext>
              </a:extLst>
            </p:cNvPr>
            <p:cNvSpPr txBox="1"/>
            <p:nvPr/>
          </p:nvSpPr>
          <p:spPr>
            <a:xfrm>
              <a:off x="1281996" y="9509815"/>
              <a:ext cx="1404000" cy="215444"/>
            </a:xfrm>
            <a:prstGeom prst="rect">
              <a:avLst/>
            </a:prstGeom>
            <a:solidFill>
              <a:schemeClr val="tx1"/>
            </a:solidFill>
          </p:spPr>
          <p:txBody>
            <a:bodyPr wrap="square" rtlCol="0">
              <a:spAutoFit/>
            </a:bodyPr>
            <a:lstStyle/>
            <a:p>
              <a:pPr algn="ctr"/>
              <a:r>
                <a:rPr lang="ja-JP" altLang="en-US" sz="800" b="1" i="0" dirty="0">
                  <a:solidFill>
                    <a:schemeClr val="bg1"/>
                  </a:solidFill>
                  <a:effectLst/>
                  <a:latin typeface="+mn-ea"/>
                </a:rPr>
                <a:t>（</a:t>
              </a:r>
              <a:r>
                <a:rPr lang="en-US" altLang="ja-JP" sz="800" b="1" i="0" dirty="0">
                  <a:solidFill>
                    <a:schemeClr val="bg1"/>
                  </a:solidFill>
                  <a:effectLst/>
                  <a:latin typeface="+mn-ea"/>
                </a:rPr>
                <a:t>EXPLORE</a:t>
              </a:r>
              <a:r>
                <a:rPr lang="ja-JP" altLang="en-US" sz="800" b="1" i="0" dirty="0">
                  <a:solidFill>
                    <a:schemeClr val="bg1"/>
                  </a:solidFill>
                  <a:effectLst/>
                  <a:latin typeface="+mn-ea"/>
                </a:rPr>
                <a:t>ステージ）</a:t>
              </a:r>
              <a:endParaRPr kumimoji="1" lang="ja-JP" altLang="en-US" sz="800" dirty="0">
                <a:solidFill>
                  <a:schemeClr val="bg1"/>
                </a:solidFill>
                <a:latin typeface="+mn-ea"/>
              </a:endParaRPr>
            </a:p>
          </p:txBody>
        </p:sp>
      </p:gr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70254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137344"/>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298812"/>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973270"/>
            <a:ext cx="6524625" cy="1677382"/>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Ansys Discovery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Core Ultra 9 285</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24C(P8+E16) 24T/2.5-5.4GHz/L2:40MB/L3:36MB </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128GB(32GB×4)</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2TB (M.2 NVMe)</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5000 Ada  32GB-GDDR6 (CUDA</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12800</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基</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1000W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(ATX3.1)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37906" y="8403524"/>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Workstation</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Ansys Discovery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向けモデル</a:t>
            </a:r>
            <a:endParaRPr lang="ja-JP" altLang="en-US" sz="3200" b="1" dirty="0">
              <a:latin typeface="游ゴシック" panose="020B0400000000000000" pitchFamily="50" charset="-128"/>
              <a:ea typeface="游ゴシック" panose="020B0400000000000000" pitchFamily="50" charset="-128"/>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設計</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プロフェッショナル解析</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798303"/>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31196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7742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43931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368136" y="2570816"/>
            <a:ext cx="4216564"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と</a:t>
            </a:r>
            <a:r>
              <a:rPr lang="en-US" altLang="ja-JP" dirty="0">
                <a:latin typeface="ヒラギノ角ゴ8" panose="020B0800000000000000" pitchFamily="50" charset="-128"/>
                <a:ea typeface="ヒラギノ角ゴ8" panose="020B0800000000000000" pitchFamily="50" charset="-128"/>
              </a:rPr>
              <a:t>GPU</a:t>
            </a:r>
            <a:r>
              <a:rPr lang="ja-JP" altLang="en-US" dirty="0">
                <a:latin typeface="ヒラギノ角ゴ8" panose="020B0800000000000000" pitchFamily="50" charset="-128"/>
                <a:ea typeface="ヒラギノ角ゴ8" panose="020B0800000000000000" pitchFamily="50" charset="-128"/>
              </a:rPr>
              <a:t>の構成が</a:t>
            </a:r>
            <a:endParaRPr lang="en-US" altLang="ja-JP" dirty="0">
              <a:latin typeface="ヒラギノ角ゴ8" panose="020B0800000000000000" pitchFamily="50" charset="-128"/>
              <a:ea typeface="ヒラギノ角ゴ8" panose="020B0800000000000000" pitchFamily="50" charset="-128"/>
            </a:endParaRPr>
          </a:p>
          <a:p>
            <a:r>
              <a:rPr lang="ja-JP" altLang="en-US" dirty="0">
                <a:latin typeface="ヒラギノ角ゴ8" panose="020B0800000000000000" pitchFamily="50" charset="-128"/>
                <a:ea typeface="ヒラギノ角ゴ8" panose="020B0800000000000000" pitchFamily="50" charset="-128"/>
              </a:rPr>
              <a:t>設計者</a:t>
            </a:r>
            <a:r>
              <a:rPr lang="en-US" altLang="ja-JP" dirty="0">
                <a:latin typeface="ヒラギノ角ゴ8" panose="020B0800000000000000" pitchFamily="50" charset="-128"/>
                <a:ea typeface="ヒラギノ角ゴ8" panose="020B0800000000000000" pitchFamily="50" charset="-128"/>
              </a:rPr>
              <a:t>CAE/3D-CAD</a:t>
            </a:r>
            <a:r>
              <a:rPr lang="ja-JP" altLang="en-US" dirty="0">
                <a:latin typeface="ヒラギノ角ゴ8" panose="020B0800000000000000" pitchFamily="50" charset="-128"/>
                <a:ea typeface="ヒラギノ角ゴ8" panose="020B0800000000000000" pitchFamily="50" charset="-128"/>
              </a:rPr>
              <a:t>の連携に最適</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54172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84234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9033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RTX5000Ada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90947"/>
            <a:ext cx="2353250" cy="553998"/>
          </a:xfrm>
          <a:prstGeom prst="rect">
            <a:avLst/>
          </a:prstGeom>
          <a:noFill/>
        </p:spPr>
        <p:txBody>
          <a:bodyPr wrap="square">
            <a:spAutoFit/>
          </a:bodyPr>
          <a:lstStyle/>
          <a:p>
            <a:r>
              <a:rPr lang="ja-JP" altLang="en-US" sz="1000" b="0" i="0" dirty="0">
                <a:solidFill>
                  <a:srgbClr val="474747"/>
                </a:solidFill>
                <a:effectLst/>
                <a:latin typeface="+mn-ea"/>
              </a:rPr>
              <a:t>プロフェッショナル向けの強力な性能を発揮するシングルスロット</a:t>
            </a:r>
            <a:r>
              <a:rPr lang="en-US" altLang="ja-JP" sz="1000" b="0" i="0" dirty="0">
                <a:solidFill>
                  <a:srgbClr val="474747"/>
                </a:solidFill>
                <a:effectLst/>
                <a:latin typeface="+mn-ea"/>
              </a:rPr>
              <a:t>GPU </a:t>
            </a:r>
          </a:p>
          <a:p>
            <a:r>
              <a:rPr lang="en-US" altLang="ja-JP" sz="1000" dirty="0">
                <a:solidFill>
                  <a:srgbClr val="474747"/>
                </a:solidFill>
                <a:latin typeface="+mn-ea"/>
              </a:rPr>
              <a:t>32GB GDDR6 </a:t>
            </a:r>
            <a:r>
              <a:rPr lang="ja-JP" altLang="en-US" sz="1000" dirty="0">
                <a:solidFill>
                  <a:srgbClr val="474747"/>
                </a:solidFill>
                <a:latin typeface="+mn-ea"/>
              </a:rPr>
              <a:t>メモリ搭載</a:t>
            </a:r>
            <a:endParaRPr lang="ja-JP" altLang="en-US" sz="1000" dirty="0">
              <a:latin typeface="+mn-ea"/>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524311"/>
            <a:ext cx="1411203" cy="942848"/>
          </a:xfrm>
          <a:prstGeom prst="rect">
            <a:avLst/>
          </a:prstGeom>
        </p:spPr>
      </p:pic>
      <p:grpSp>
        <p:nvGrpSpPr>
          <p:cNvPr id="3" name="グループ化 2">
            <a:extLst>
              <a:ext uri="{FF2B5EF4-FFF2-40B4-BE49-F238E27FC236}">
                <a16:creationId xmlns:a16="http://schemas.microsoft.com/office/drawing/2014/main" id="{2D19E242-1758-BCB6-58FD-1532812C36C2}"/>
              </a:ext>
            </a:extLst>
          </p:cNvPr>
          <p:cNvGrpSpPr/>
          <p:nvPr/>
        </p:nvGrpSpPr>
        <p:grpSpPr>
          <a:xfrm>
            <a:off x="3340452" y="8345619"/>
            <a:ext cx="3767644" cy="923330"/>
            <a:chOff x="3340452" y="8213099"/>
            <a:chExt cx="3767644"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340452" y="8213099"/>
              <a:ext cx="3384000"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1,350,000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12" name="図 11">
            <a:extLst>
              <a:ext uri="{FF2B5EF4-FFF2-40B4-BE49-F238E27FC236}">
                <a16:creationId xmlns:a16="http://schemas.microsoft.com/office/drawing/2014/main" id="{BC57894B-ECD9-5795-B049-3F639EC88AE2}"/>
              </a:ext>
            </a:extLst>
          </p:cNvPr>
          <p:cNvPicPr>
            <a:picLocks noChangeAspect="1"/>
          </p:cNvPicPr>
          <p:nvPr/>
        </p:nvPicPr>
        <p:blipFill>
          <a:blip r:embed="rId6"/>
          <a:stretch>
            <a:fillRect/>
          </a:stretch>
        </p:blipFill>
        <p:spPr>
          <a:xfrm>
            <a:off x="4484924" y="2712626"/>
            <a:ext cx="3147147" cy="3147147"/>
          </a:xfrm>
          <a:prstGeom prst="rect">
            <a:avLst/>
          </a:prstGeom>
        </p:spPr>
      </p:pic>
      <p:pic>
        <p:nvPicPr>
          <p:cNvPr id="75" name="図 74">
            <a:extLst>
              <a:ext uri="{FF2B5EF4-FFF2-40B4-BE49-F238E27FC236}">
                <a16:creationId xmlns:a16="http://schemas.microsoft.com/office/drawing/2014/main" id="{5658999A-9D20-98A4-679F-64DA3E0143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9456" y="2453814"/>
            <a:ext cx="1032785" cy="504000"/>
          </a:xfrm>
          <a:prstGeom prst="rect">
            <a:avLst/>
          </a:prstGeom>
        </p:spPr>
      </p:pic>
      <p:grpSp>
        <p:nvGrpSpPr>
          <p:cNvPr id="86" name="グループ化 85">
            <a:extLst>
              <a:ext uri="{FF2B5EF4-FFF2-40B4-BE49-F238E27FC236}">
                <a16:creationId xmlns:a16="http://schemas.microsoft.com/office/drawing/2014/main" id="{4E3C305D-ADD1-9C98-9977-C84102E18669}"/>
              </a:ext>
            </a:extLst>
          </p:cNvPr>
          <p:cNvGrpSpPr/>
          <p:nvPr/>
        </p:nvGrpSpPr>
        <p:grpSpPr>
          <a:xfrm>
            <a:off x="0" y="0"/>
            <a:ext cx="7559675" cy="2335822"/>
            <a:chOff x="0" y="0"/>
            <a:chExt cx="7559675" cy="2335822"/>
          </a:xfrm>
        </p:grpSpPr>
        <p:grpSp>
          <p:nvGrpSpPr>
            <p:cNvPr id="71" name="グループ化 70">
              <a:extLst>
                <a:ext uri="{FF2B5EF4-FFF2-40B4-BE49-F238E27FC236}">
                  <a16:creationId xmlns:a16="http://schemas.microsoft.com/office/drawing/2014/main" id="{75C421B3-05E9-76F0-9FD9-C4045CF704D4}"/>
                </a:ext>
              </a:extLst>
            </p:cNvPr>
            <p:cNvGrpSpPr/>
            <p:nvPr/>
          </p:nvGrpSpPr>
          <p:grpSpPr>
            <a:xfrm>
              <a:off x="0" y="0"/>
              <a:ext cx="7559675" cy="2335822"/>
              <a:chOff x="-163" y="0"/>
              <a:chExt cx="7559675" cy="2335822"/>
            </a:xfrm>
            <a:gradFill flip="none" rotWithShape="1">
              <a:gsLst>
                <a:gs pos="42000">
                  <a:schemeClr val="tx1"/>
                </a:gs>
                <a:gs pos="72000">
                  <a:schemeClr val="accent1">
                    <a:lumMod val="45000"/>
                    <a:lumOff val="55000"/>
                  </a:schemeClr>
                </a:gs>
                <a:gs pos="83000">
                  <a:schemeClr val="accent1">
                    <a:lumMod val="45000"/>
                    <a:lumOff val="55000"/>
                  </a:schemeClr>
                </a:gs>
                <a:gs pos="94000">
                  <a:schemeClr val="accent1">
                    <a:lumMod val="30000"/>
                    <a:lumOff val="70000"/>
                  </a:schemeClr>
                </a:gs>
              </a:gsLst>
              <a:lin ang="0" scaled="1"/>
              <a:tileRect/>
            </a:gradFill>
          </p:grpSpPr>
          <p:sp>
            <p:nvSpPr>
              <p:cNvPr id="57" name="正方形/長方形 56">
                <a:extLst>
                  <a:ext uri="{FF2B5EF4-FFF2-40B4-BE49-F238E27FC236}">
                    <a16:creationId xmlns:a16="http://schemas.microsoft.com/office/drawing/2014/main" id="{BA054FCA-BF05-7274-AA98-FA9FCB8DB344}"/>
                  </a:ext>
                </a:extLst>
              </p:cNvPr>
              <p:cNvSpPr/>
              <p:nvPr/>
            </p:nvSpPr>
            <p:spPr>
              <a:xfrm>
                <a:off x="-163" y="0"/>
                <a:ext cx="7559675" cy="2335822"/>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1C69E46D-ED3B-868D-C7DD-36FEFE72CB22}"/>
                  </a:ext>
                </a:extLst>
              </p:cNvPr>
              <p:cNvSpPr/>
              <p:nvPr/>
            </p:nvSpPr>
            <p:spPr>
              <a:xfrm>
                <a:off x="0" y="0"/>
                <a:ext cx="3594200" cy="397683"/>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4B03F600-F74C-76F3-25F2-EF2B74FAD1CA}"/>
                  </a:ext>
                </a:extLst>
              </p:cNvPr>
              <p:cNvGrpSpPr/>
              <p:nvPr/>
            </p:nvGrpSpPr>
            <p:grpSpPr>
              <a:xfrm>
                <a:off x="139790" y="250876"/>
                <a:ext cx="3194743" cy="1916061"/>
                <a:chOff x="-4546561" y="1010953"/>
                <a:chExt cx="3194743" cy="1916061"/>
              </a:xfrm>
              <a:grpFill/>
            </p:grpSpPr>
            <p:cxnSp>
              <p:nvCxnSpPr>
                <p:cNvPr id="14" name="直線コネクタ 13">
                  <a:extLst>
                    <a:ext uri="{FF2B5EF4-FFF2-40B4-BE49-F238E27FC236}">
                      <a16:creationId xmlns:a16="http://schemas.microsoft.com/office/drawing/2014/main" id="{C54F66E5-0FCD-F1AF-C175-563CBB91C048}"/>
                    </a:ext>
                  </a:extLst>
                </p:cNvPr>
                <p:cNvCxnSpPr/>
                <p:nvPr/>
              </p:nvCxnSpPr>
              <p:spPr>
                <a:xfrm>
                  <a:off x="-4413412" y="2335822"/>
                  <a:ext cx="2641600" cy="0"/>
                </a:xfrm>
                <a:prstGeom prst="line">
                  <a:avLst/>
                </a:prstGeom>
                <a:grpFill/>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8DA69C9-7C8C-EE3B-0F08-ABE3F4E90AB2}"/>
                    </a:ext>
                  </a:extLst>
                </p:cNvPr>
                <p:cNvGrpSpPr/>
                <p:nvPr/>
              </p:nvGrpSpPr>
              <p:grpSpPr>
                <a:xfrm>
                  <a:off x="-4546561" y="1010953"/>
                  <a:ext cx="3194743" cy="1916061"/>
                  <a:chOff x="92971" y="104906"/>
                  <a:chExt cx="3194743" cy="1916061"/>
                </a:xfrm>
                <a:grpFill/>
              </p:grpSpPr>
              <p:sp>
                <p:nvSpPr>
                  <p:cNvPr id="16" name="テキスト ボックス 15">
                    <a:extLst>
                      <a:ext uri="{FF2B5EF4-FFF2-40B4-BE49-F238E27FC236}">
                        <a16:creationId xmlns:a16="http://schemas.microsoft.com/office/drawing/2014/main" id="{25D48FAE-F580-B77F-EDD3-9A151B4C147A}"/>
                      </a:ext>
                    </a:extLst>
                  </p:cNvPr>
                  <p:cNvSpPr txBox="1"/>
                  <p:nvPr/>
                </p:nvSpPr>
                <p:spPr>
                  <a:xfrm>
                    <a:off x="403243" y="1497747"/>
                    <a:ext cx="2884471" cy="523220"/>
                  </a:xfrm>
                  <a:prstGeom prst="rect">
                    <a:avLst/>
                  </a:prstGeom>
                  <a:grp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F4536BB5-0C92-0B1F-85EB-0D8B63D735BE}"/>
                      </a:ext>
                    </a:extLst>
                  </p:cNvPr>
                  <p:cNvSpPr txBox="1"/>
                  <p:nvPr/>
                </p:nvSpPr>
                <p:spPr>
                  <a:xfrm>
                    <a:off x="92971" y="1528525"/>
                    <a:ext cx="266299" cy="461665"/>
                  </a:xfrm>
                  <a:prstGeom prst="rect">
                    <a:avLst/>
                  </a:prstGeom>
                  <a:grp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20" name="Picture 3">
                    <a:extLst>
                      <a:ext uri="{FF2B5EF4-FFF2-40B4-BE49-F238E27FC236}">
                        <a16:creationId xmlns:a16="http://schemas.microsoft.com/office/drawing/2014/main" id="{8D173005-BA93-4610-6DB1-0F935DC156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69" name="図 68">
              <a:extLst>
                <a:ext uri="{FF2B5EF4-FFF2-40B4-BE49-F238E27FC236}">
                  <a16:creationId xmlns:a16="http://schemas.microsoft.com/office/drawing/2014/main" id="{A89EF867-CDF7-D42F-C777-1D5AA6D377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4307" y="183686"/>
              <a:ext cx="4258864" cy="2126420"/>
            </a:xfrm>
            <a:prstGeom prst="rect">
              <a:avLst/>
            </a:prstGeom>
            <a:noFill/>
            <a:ln>
              <a:noFill/>
            </a:ln>
          </p:spPr>
        </p:pic>
        <p:grpSp>
          <p:nvGrpSpPr>
            <p:cNvPr id="84" name="グループ化 83">
              <a:extLst>
                <a:ext uri="{FF2B5EF4-FFF2-40B4-BE49-F238E27FC236}">
                  <a16:creationId xmlns:a16="http://schemas.microsoft.com/office/drawing/2014/main" id="{2487C997-A71A-EEB2-3B19-3B61D732792B}"/>
                </a:ext>
              </a:extLst>
            </p:cNvPr>
            <p:cNvGrpSpPr>
              <a:grpSpLocks noChangeAspect="1"/>
            </p:cNvGrpSpPr>
            <p:nvPr/>
          </p:nvGrpSpPr>
          <p:grpSpPr>
            <a:xfrm>
              <a:off x="345474" y="489930"/>
              <a:ext cx="2505112" cy="1224000"/>
              <a:chOff x="184240" y="542939"/>
              <a:chExt cx="2256481" cy="1102519"/>
            </a:xfrm>
          </p:grpSpPr>
          <p:pic>
            <p:nvPicPr>
              <p:cNvPr id="83" name="図 82">
                <a:extLst>
                  <a:ext uri="{FF2B5EF4-FFF2-40B4-BE49-F238E27FC236}">
                    <a16:creationId xmlns:a16="http://schemas.microsoft.com/office/drawing/2014/main" id="{B7196366-CD3F-69D2-9967-92F7032DB8D3}"/>
                  </a:ext>
                </a:extLst>
              </p:cNvPr>
              <p:cNvPicPr>
                <a:picLocks noChangeAspect="1"/>
              </p:cNvPicPr>
              <p:nvPr/>
            </p:nvPicPr>
            <p:blipFill>
              <a:blip r:embed="rId10">
                <a:extLst>
                  <a:ext uri="{28A0092B-C50C-407E-A947-70E740481C1C}">
                    <a14:useLocalDpi xmlns:a14="http://schemas.microsoft.com/office/drawing/2010/main" val="0"/>
                  </a:ext>
                </a:extLst>
              </a:blip>
              <a:srcRect t="64014"/>
              <a:stretch/>
            </p:blipFill>
            <p:spPr>
              <a:xfrm>
                <a:off x="184240" y="1171242"/>
                <a:ext cx="2256481" cy="474216"/>
              </a:xfrm>
              <a:prstGeom prst="rect">
                <a:avLst/>
              </a:prstGeom>
            </p:spPr>
          </p:pic>
          <p:pic>
            <p:nvPicPr>
              <p:cNvPr id="81" name="図 80">
                <a:extLst>
                  <a:ext uri="{FF2B5EF4-FFF2-40B4-BE49-F238E27FC236}">
                    <a16:creationId xmlns:a16="http://schemas.microsoft.com/office/drawing/2014/main" id="{EEC0C100-A67B-944B-477A-809059AFDBEF}"/>
                  </a:ext>
                </a:extLst>
              </p:cNvPr>
              <p:cNvPicPr>
                <a:picLocks noChangeAspect="1"/>
              </p:cNvPicPr>
              <p:nvPr/>
            </p:nvPicPr>
            <p:blipFill>
              <a:blip r:embed="rId10">
                <a:extLst>
                  <a:ext uri="{28A0092B-C50C-407E-A947-70E740481C1C}">
                    <a14:useLocalDpi xmlns:a14="http://schemas.microsoft.com/office/drawing/2010/main" val="0"/>
                  </a:ext>
                </a:extLst>
              </a:blip>
              <a:srcRect b="40032"/>
              <a:stretch/>
            </p:blipFill>
            <p:spPr>
              <a:xfrm>
                <a:off x="184240" y="542939"/>
                <a:ext cx="2256481" cy="790242"/>
              </a:xfrm>
              <a:prstGeom prst="rect">
                <a:avLst/>
              </a:prstGeom>
            </p:spPr>
          </p:pic>
        </p:grpSp>
      </p:grpSp>
      <p:pic>
        <p:nvPicPr>
          <p:cNvPr id="88" name="図 87">
            <a:extLst>
              <a:ext uri="{FF2B5EF4-FFF2-40B4-BE49-F238E27FC236}">
                <a16:creationId xmlns:a16="http://schemas.microsoft.com/office/drawing/2014/main" id="{6F3D1BC8-0127-AC3B-5129-7D10464321CC}"/>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20100" y="4798528"/>
            <a:ext cx="1411200" cy="943200"/>
          </a:xfrm>
          <a:prstGeom prst="rect">
            <a:avLst/>
          </a:prstGeom>
        </p:spPr>
      </p:pic>
      <p:pic>
        <p:nvPicPr>
          <p:cNvPr id="89" name="図 1108">
            <a:extLst>
              <a:ext uri="{FF2B5EF4-FFF2-40B4-BE49-F238E27FC236}">
                <a16:creationId xmlns:a16="http://schemas.microsoft.com/office/drawing/2014/main" id="{743513E3-96B4-0E85-D932-929B912712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2912" y="3815720"/>
            <a:ext cx="1125646"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1259</TotalTime>
  <Words>671</Words>
  <Application>Microsoft Office PowerPoint</Application>
  <PresentationFormat>ユーザー設定</PresentationFormat>
  <Paragraphs>94</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ArtifaktElement</vt:lpstr>
      <vt:lpstr>Noto Sans JP</vt:lpstr>
      <vt:lpstr>Yu Gothic UI</vt:lpstr>
      <vt:lpstr>ヒラギノ角ゴ4</vt:lpstr>
      <vt:lpstr>ヒラギノ角ゴ5</vt:lpstr>
      <vt:lpstr>ヒラギノ角ゴ6</vt:lpstr>
      <vt:lpstr>ヒラギノ角ゴ7</vt:lpstr>
      <vt:lpstr>ヒラギノ角ゴ8</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24</cp:revision>
  <dcterms:created xsi:type="dcterms:W3CDTF">2025-02-18T01:46:40Z</dcterms:created>
  <dcterms:modified xsi:type="dcterms:W3CDTF">2025-04-05T12:58:49Z</dcterms:modified>
</cp:coreProperties>
</file>